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4"/>
  </p:notesMasterIdLst>
  <p:handoutMasterIdLst>
    <p:handoutMasterId r:id="rId25"/>
  </p:handoutMasterIdLst>
  <p:sldIdLst>
    <p:sldId id="292" r:id="rId5"/>
    <p:sldId id="698" r:id="rId6"/>
    <p:sldId id="303" r:id="rId7"/>
    <p:sldId id="699" r:id="rId8"/>
    <p:sldId id="338" r:id="rId9"/>
    <p:sldId id="308" r:id="rId10"/>
    <p:sldId id="337" r:id="rId11"/>
    <p:sldId id="718" r:id="rId12"/>
    <p:sldId id="269" r:id="rId13"/>
    <p:sldId id="725" r:id="rId14"/>
    <p:sldId id="724" r:id="rId15"/>
    <p:sldId id="306" r:id="rId16"/>
    <p:sldId id="690" r:id="rId17"/>
    <p:sldId id="539" r:id="rId18"/>
    <p:sldId id="719" r:id="rId19"/>
    <p:sldId id="721" r:id="rId20"/>
    <p:sldId id="722" r:id="rId21"/>
    <p:sldId id="723" r:id="rId22"/>
    <p:sldId id="293" r:id="rId23"/>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D92"/>
    <a:srgbClr val="BE551A"/>
    <a:srgbClr val="FBFCFC"/>
    <a:srgbClr val="FFFFFF"/>
    <a:srgbClr val="F5F5F5"/>
    <a:srgbClr val="FBFBFB"/>
    <a:srgbClr val="E79130"/>
    <a:srgbClr val="F3703A"/>
    <a:srgbClr val="BEE2EE"/>
    <a:srgbClr val="59B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650" autoAdjust="0"/>
  </p:normalViewPr>
  <p:slideViewPr>
    <p:cSldViewPr snapToGrid="0">
      <p:cViewPr varScale="1">
        <p:scale>
          <a:sx n="102" d="100"/>
          <a:sy n="102" d="100"/>
        </p:scale>
        <p:origin x="-858" y="-96"/>
      </p:cViewPr>
      <p:guideLst>
        <p:guide orient="horz" pos="2160"/>
        <p:guide pos="3840"/>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xmlns=""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xmlns=""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27/10/2025</a:t>
            </a:fld>
            <a:endParaRPr lang="it-IT" dirty="0"/>
          </a:p>
        </p:txBody>
      </p:sp>
      <p:sp>
        <p:nvSpPr>
          <p:cNvPr id="4" name="Segnaposto piè di pagina 3">
            <a:extLst>
              <a:ext uri="{FF2B5EF4-FFF2-40B4-BE49-F238E27FC236}">
                <a16:creationId xmlns:a16="http://schemas.microsoft.com/office/drawing/2014/main" xmlns=""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xmlns=""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27/10/2025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CF0E5-80F0-C241-9780-46DD40FBCBA8}" type="slidenum">
              <a:rPr lang="it-IT" sz="1200">
                <a:solidFill>
                  <a:prstClr val="black"/>
                </a:solidFill>
              </a:rPr>
              <a:pPr eaLnBrk="1" hangingPunct="1"/>
              <a:t>4</a:t>
            </a:fld>
            <a:endParaRPr lang="it-IT" sz="1200">
              <a:solidFill>
                <a:prstClr val="black"/>
              </a:solidFill>
            </a:endParaRP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8884F11-E808-4CDA-9AC6-53417D5531B8}" type="slidenum">
              <a:rPr lang="en-US" smtClean="0"/>
              <a:pPr/>
              <a:t>6</a:t>
            </a:fld>
            <a:endParaRPr lang="en-US"/>
          </a:p>
        </p:txBody>
      </p:sp>
    </p:spTree>
    <p:extLst>
      <p:ext uri="{BB962C8B-B14F-4D97-AF65-F5344CB8AC3E}">
        <p14:creationId xmlns:p14="http://schemas.microsoft.com/office/powerpoint/2010/main" val="110012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American Foregut Society (AFS) developed a new endoscopic classification system focused on 3 components: axial length of hiatal hernia (L component), wideness of hiatal opening (D component) and presence of the flap valve (F component)</a:t>
            </a:r>
            <a:endParaRPr lang="en-US" dirty="0"/>
          </a:p>
        </p:txBody>
      </p:sp>
      <p:sp>
        <p:nvSpPr>
          <p:cNvPr id="4" name="Segnaposto numero diapositiva 3"/>
          <p:cNvSpPr>
            <a:spLocks noGrp="1"/>
          </p:cNvSpPr>
          <p:nvPr>
            <p:ph type="sldNum" sz="quarter" idx="5"/>
          </p:nvPr>
        </p:nvSpPr>
        <p:spPr/>
        <p:txBody>
          <a:bodyPr/>
          <a:lstStyle/>
          <a:p>
            <a:fld id="{A2E52647-EABA-5B40-8A9F-5A3EC5CE2A9F}" type="slidenum">
              <a:rPr lang="it-IT" smtClean="0"/>
              <a:t>7</a:t>
            </a:fld>
            <a:endParaRPr lang="it-IT"/>
          </a:p>
        </p:txBody>
      </p:sp>
    </p:spTree>
    <p:extLst>
      <p:ext uri="{BB962C8B-B14F-4D97-AF65-F5344CB8AC3E}">
        <p14:creationId xmlns:p14="http://schemas.microsoft.com/office/powerpoint/2010/main" val="428378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A2E52647-EABA-5B40-8A9F-5A3EC5CE2A9F}" type="slidenum">
              <a:rPr lang="it-IT" smtClean="0"/>
              <a:t>8</a:t>
            </a:fld>
            <a:endParaRPr lang="it-IT"/>
          </a:p>
        </p:txBody>
      </p:sp>
    </p:spTree>
    <p:extLst>
      <p:ext uri="{BB962C8B-B14F-4D97-AF65-F5344CB8AC3E}">
        <p14:creationId xmlns:p14="http://schemas.microsoft.com/office/powerpoint/2010/main" val="416418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8884F11-E808-4CDA-9AC6-53417D5531B8}" type="slidenum">
              <a:rPr lang="en-US" smtClean="0"/>
              <a:pPr/>
              <a:t>9</a:t>
            </a:fld>
            <a:endParaRPr lang="en-US"/>
          </a:p>
        </p:txBody>
      </p:sp>
    </p:spTree>
    <p:extLst>
      <p:ext uri="{BB962C8B-B14F-4D97-AF65-F5344CB8AC3E}">
        <p14:creationId xmlns:p14="http://schemas.microsoft.com/office/powerpoint/2010/main" val="2688269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8884F11-E808-4CDA-9AC6-53417D5531B8}" type="slidenum">
              <a:rPr lang="en-US" smtClean="0"/>
              <a:pPr/>
              <a:t>11</a:t>
            </a:fld>
            <a:endParaRPr lang="en-US"/>
          </a:p>
        </p:txBody>
      </p:sp>
    </p:spTree>
    <p:extLst>
      <p:ext uri="{BB962C8B-B14F-4D97-AF65-F5344CB8AC3E}">
        <p14:creationId xmlns:p14="http://schemas.microsoft.com/office/powerpoint/2010/main" val="1100129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457200" indent="-457200" algn="just"/>
            <a:endParaRPr lang="it-IT" dirty="0"/>
          </a:p>
        </p:txBody>
      </p:sp>
      <p:sp>
        <p:nvSpPr>
          <p:cNvPr id="4" name="Segnaposto numero diapositiva 3"/>
          <p:cNvSpPr>
            <a:spLocks noGrp="1"/>
          </p:cNvSpPr>
          <p:nvPr>
            <p:ph type="sldNum" sz="quarter" idx="10"/>
          </p:nvPr>
        </p:nvSpPr>
        <p:spPr/>
        <p:txBody>
          <a:bodyPr/>
          <a:lstStyle/>
          <a:p>
            <a:fld id="{38564E85-5472-4A74-BC23-DBEEB5F08D39}" type="slidenum">
              <a:rPr lang="it-IT" smtClean="0"/>
              <a:t>14</a:t>
            </a:fld>
            <a:endParaRPr lang="it-IT"/>
          </a:p>
        </p:txBody>
      </p:sp>
    </p:spTree>
    <p:extLst>
      <p:ext uri="{BB962C8B-B14F-4D97-AF65-F5344CB8AC3E}">
        <p14:creationId xmlns:p14="http://schemas.microsoft.com/office/powerpoint/2010/main" val="236072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16</a:t>
            </a:fld>
            <a:endParaRPr lang="it-IT" noProof="0" dirty="0"/>
          </a:p>
        </p:txBody>
      </p:sp>
    </p:spTree>
    <p:extLst>
      <p:ext uri="{BB962C8B-B14F-4D97-AF65-F5344CB8AC3E}">
        <p14:creationId xmlns:p14="http://schemas.microsoft.com/office/powerpoint/2010/main" val="2080373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rtl="0"/>
            <a:fld id="{284ECAD9-32EE-4091-BDA5-6BD15ACC5E58}" type="slidenum">
              <a:rPr lang="it-IT" noProof="0" smtClean="0"/>
              <a:t>17</a:t>
            </a:fld>
            <a:endParaRPr lang="it-IT" noProof="0" dirty="0"/>
          </a:p>
        </p:txBody>
      </p:sp>
    </p:spTree>
    <p:extLst>
      <p:ext uri="{BB962C8B-B14F-4D97-AF65-F5344CB8AC3E}">
        <p14:creationId xmlns:p14="http://schemas.microsoft.com/office/powerpoint/2010/main" val="345962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xmlns=""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rtlCol="0"/>
          <a:lstStyle/>
          <a:p>
            <a:pPr rtl="0"/>
            <a:fld id="{54DB44FF-F9B4-4E5D-9888-DD07079D4562}" type="datetime1">
              <a:rPr lang="it-IT" noProof="0" smtClean="0"/>
              <a:t>27/10/2025</a:t>
            </a:fld>
            <a:endParaRPr lang="it-IT" noProof="0" dirty="0"/>
          </a:p>
        </p:txBody>
      </p:sp>
      <p:sp>
        <p:nvSpPr>
          <p:cNvPr id="5" name="Segnaposto piè di pagina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xmlns="" id="{2418423A-F070-9E46-5DF3-5FFC12C9860E}"/>
              </a:ext>
            </a:extLst>
          </p:cNvPr>
          <p:cNvGrpSpPr/>
          <p:nvPr userDrawn="1"/>
        </p:nvGrpSpPr>
        <p:grpSpPr>
          <a:xfrm>
            <a:off x="8166735" y="10622"/>
            <a:ext cx="2857500" cy="6847377"/>
            <a:chOff x="8166735" y="10622"/>
            <a:chExt cx="2857500" cy="6847377"/>
          </a:xfrm>
        </p:grpSpPr>
        <p:sp>
          <p:nvSpPr>
            <p:cNvPr id="7" name="Parallelogramma 14">
              <a:extLst>
                <a:ext uri="{FF2B5EF4-FFF2-40B4-BE49-F238E27FC236}">
                  <a16:creationId xmlns:a16="http://schemas.microsoft.com/office/drawing/2014/main" xmlns="" id="{2106DEA2-E3F0-AEEA-6323-A7D380213756}"/>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3" name="Immagine 12">
              <a:extLst>
                <a:ext uri="{FF2B5EF4-FFF2-40B4-BE49-F238E27FC236}">
                  <a16:creationId xmlns:a16="http://schemas.microsoft.com/office/drawing/2014/main" xmlns="" id="{0E7E95A1-538C-37CE-0423-105154F9F6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8" name="Rettangolo 7">
            <a:extLst>
              <a:ext uri="{FF2B5EF4-FFF2-40B4-BE49-F238E27FC236}">
                <a16:creationId xmlns:a16="http://schemas.microsoft.com/office/drawing/2014/main" xmlns=""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xmlns=""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xmlns=""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27/10/2025</a:t>
            </a:fld>
            <a:endParaRPr lang="it-IT" noProof="0" dirty="0"/>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xmlns=""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xmlns=""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xmlns=""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xmlns=""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rtlCol="0"/>
          <a:lstStyle/>
          <a:p>
            <a:pPr rtl="0"/>
            <a:fld id="{B74319CE-E5CF-4FF9-86AE-7437B4FD3174}" type="datetime1">
              <a:rPr lang="it-IT" noProof="0" smtClean="0"/>
              <a:t>27/10/2025</a:t>
            </a:fld>
            <a:endParaRPr lang="it-IT" noProof="0" dirty="0"/>
          </a:p>
        </p:txBody>
      </p:sp>
      <p:sp>
        <p:nvSpPr>
          <p:cNvPr id="9" name="Segnaposto numero diapositiva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xmlns=""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grpSp>
        <p:nvGrpSpPr>
          <p:cNvPr id="5" name="Gruppo 4">
            <a:extLst>
              <a:ext uri="{FF2B5EF4-FFF2-40B4-BE49-F238E27FC236}">
                <a16:creationId xmlns:a16="http://schemas.microsoft.com/office/drawing/2014/main" xmlns="" id="{A909E4F4-6E58-4C99-8FCB-E2B2E6880C4E}"/>
              </a:ext>
            </a:extLst>
          </p:cNvPr>
          <p:cNvGrpSpPr/>
          <p:nvPr userDrawn="1"/>
        </p:nvGrpSpPr>
        <p:grpSpPr>
          <a:xfrm>
            <a:off x="0" y="6133244"/>
            <a:ext cx="12192000" cy="714133"/>
            <a:chOff x="0" y="6133244"/>
            <a:chExt cx="12192000" cy="714133"/>
          </a:xfrm>
        </p:grpSpPr>
        <p:sp>
          <p:nvSpPr>
            <p:cNvPr id="6" name="Rettangolo 5">
              <a:extLst>
                <a:ext uri="{FF2B5EF4-FFF2-40B4-BE49-F238E27FC236}">
                  <a16:creationId xmlns:a16="http://schemas.microsoft.com/office/drawing/2014/main" xmlns="" id="{AB5AAC35-FC9A-7D6C-E995-70B1B8321543}"/>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xmlns="" id="{B8947C3A-81D2-A03E-7BF6-49FB46C37F0C}"/>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xmlns="" id="{652D582F-91B7-6EB1-B40E-4A6EAD996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xmlns="" id="{5671555F-2DFC-47F0-DBB7-C9D4CFB987A9}"/>
              </a:ext>
            </a:extLst>
          </p:cNvPr>
          <p:cNvGrpSpPr/>
          <p:nvPr userDrawn="1"/>
        </p:nvGrpSpPr>
        <p:grpSpPr>
          <a:xfrm>
            <a:off x="8166735" y="10622"/>
            <a:ext cx="2857500" cy="6847377"/>
            <a:chOff x="8166735" y="10622"/>
            <a:chExt cx="2857500" cy="6847377"/>
          </a:xfrm>
        </p:grpSpPr>
        <p:sp>
          <p:nvSpPr>
            <p:cNvPr id="7" name="Parallelogramma 14">
              <a:extLst>
                <a:ext uri="{FF2B5EF4-FFF2-40B4-BE49-F238E27FC236}">
                  <a16:creationId xmlns:a16="http://schemas.microsoft.com/office/drawing/2014/main" xmlns="" id="{4AC9BAFC-B67E-FCCC-1BBB-B1DE5721C735}"/>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3" name="Immagine 12">
              <a:extLst>
                <a:ext uri="{FF2B5EF4-FFF2-40B4-BE49-F238E27FC236}">
                  <a16:creationId xmlns:a16="http://schemas.microsoft.com/office/drawing/2014/main" xmlns="" id="{90FB7B71-E71A-A43D-D029-E705FD49584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8" name="Rettangolo 7">
            <a:extLst>
              <a:ext uri="{FF2B5EF4-FFF2-40B4-BE49-F238E27FC236}">
                <a16:creationId xmlns:a16="http://schemas.microsoft.com/office/drawing/2014/main" xmlns=""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xmlns=""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xmlns=""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27/10/2025</a:t>
            </a:fld>
            <a:endParaRPr lang="it-IT" noProof="0" dirty="0"/>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xmlns=""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xmlns=""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xmlns=""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xmlns="" id="{9BC07667-3D77-6EF7-246F-F0E7E9E76BF6}"/>
              </a:ext>
            </a:extLst>
          </p:cNvPr>
          <p:cNvGrpSpPr/>
          <p:nvPr userDrawn="1"/>
        </p:nvGrpSpPr>
        <p:grpSpPr>
          <a:xfrm>
            <a:off x="8166735" y="10622"/>
            <a:ext cx="2857500" cy="6847377"/>
            <a:chOff x="8166735" y="10622"/>
            <a:chExt cx="2857500" cy="6847377"/>
          </a:xfrm>
        </p:grpSpPr>
        <p:sp>
          <p:nvSpPr>
            <p:cNvPr id="6" name="Parallelogramma 14">
              <a:extLst>
                <a:ext uri="{FF2B5EF4-FFF2-40B4-BE49-F238E27FC236}">
                  <a16:creationId xmlns:a16="http://schemas.microsoft.com/office/drawing/2014/main" xmlns="" id="{2B17930C-3847-9F26-27A2-EE4E4A962265}"/>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xmlns="" id="{0C724DCC-6C89-226F-7AD0-1226D3E15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18" name="Segnaposto immagine 9">
            <a:extLst>
              <a:ext uri="{FF2B5EF4-FFF2-40B4-BE49-F238E27FC236}">
                <a16:creationId xmlns:a16="http://schemas.microsoft.com/office/drawing/2014/main" xmlns=""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27/10/2025</a:t>
            </a:fld>
            <a:endParaRPr lang="it-IT" noProof="0" dirty="0"/>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xmlns=""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grpSp>
        <p:nvGrpSpPr>
          <p:cNvPr id="8" name="Gruppo 7">
            <a:extLst>
              <a:ext uri="{FF2B5EF4-FFF2-40B4-BE49-F238E27FC236}">
                <a16:creationId xmlns:a16="http://schemas.microsoft.com/office/drawing/2014/main" xmlns="" id="{7EEC3F92-4A54-DA7A-6F17-53A8870AF276}"/>
              </a:ext>
            </a:extLst>
          </p:cNvPr>
          <p:cNvGrpSpPr/>
          <p:nvPr userDrawn="1"/>
        </p:nvGrpSpPr>
        <p:grpSpPr>
          <a:xfrm>
            <a:off x="0" y="6133244"/>
            <a:ext cx="12192000" cy="714133"/>
            <a:chOff x="0" y="6133244"/>
            <a:chExt cx="12192000" cy="714133"/>
          </a:xfrm>
        </p:grpSpPr>
        <p:sp>
          <p:nvSpPr>
            <p:cNvPr id="9" name="Rettangolo 8">
              <a:extLst>
                <a:ext uri="{FF2B5EF4-FFF2-40B4-BE49-F238E27FC236}">
                  <a16:creationId xmlns:a16="http://schemas.microsoft.com/office/drawing/2014/main" xmlns="" id="{4EF7AB09-11A1-55CE-B0F1-2BC1CD44CC8E}"/>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xmlns="" id="{77A4CEA7-018A-963E-FBCC-C6BED07C874A}"/>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3" name="Immagine 12">
              <a:extLst>
                <a:ext uri="{FF2B5EF4-FFF2-40B4-BE49-F238E27FC236}">
                  <a16:creationId xmlns:a16="http://schemas.microsoft.com/office/drawing/2014/main" xmlns="" id="{915ACA79-3695-D739-C1D9-69A5F22B6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xmlns="" id="{FF709F57-FEE0-F7FD-3E3C-251BED19B58E}"/>
              </a:ext>
            </a:extLst>
          </p:cNvPr>
          <p:cNvGrpSpPr/>
          <p:nvPr userDrawn="1"/>
        </p:nvGrpSpPr>
        <p:grpSpPr>
          <a:xfrm>
            <a:off x="8166735" y="10622"/>
            <a:ext cx="2857500" cy="6847377"/>
            <a:chOff x="8166735" y="10622"/>
            <a:chExt cx="2857500" cy="6847377"/>
          </a:xfrm>
        </p:grpSpPr>
        <p:sp>
          <p:nvSpPr>
            <p:cNvPr id="5" name="Parallelogramma 14">
              <a:extLst>
                <a:ext uri="{FF2B5EF4-FFF2-40B4-BE49-F238E27FC236}">
                  <a16:creationId xmlns:a16="http://schemas.microsoft.com/office/drawing/2014/main" xmlns="" id="{EBDD05CD-2E8E-1DD1-6F96-82E2EC0B2BCC}"/>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6" name="Immagine 5">
              <a:extLst>
                <a:ext uri="{FF2B5EF4-FFF2-40B4-BE49-F238E27FC236}">
                  <a16:creationId xmlns:a16="http://schemas.microsoft.com/office/drawing/2014/main" xmlns="" id="{CD655102-F5D6-949F-E581-D3EC685F6E1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27/10/2025</a:t>
            </a:fld>
            <a:endParaRPr lang="it-IT" noProof="0" dirty="0"/>
          </a:p>
        </p:txBody>
      </p:sp>
      <p:sp>
        <p:nvSpPr>
          <p:cNvPr id="13" name="Segnaposto piè di pagina 2">
            <a:extLst>
              <a:ext uri="{FF2B5EF4-FFF2-40B4-BE49-F238E27FC236}">
                <a16:creationId xmlns:a16="http://schemas.microsoft.com/office/drawing/2014/main" xmlns=""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xmlns=""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grpSp>
        <p:nvGrpSpPr>
          <p:cNvPr id="7" name="Gruppo 6">
            <a:extLst>
              <a:ext uri="{FF2B5EF4-FFF2-40B4-BE49-F238E27FC236}">
                <a16:creationId xmlns:a16="http://schemas.microsoft.com/office/drawing/2014/main" xmlns="" id="{6936F244-16B1-DA2A-F8DF-60F1BC1D65D0}"/>
              </a:ext>
            </a:extLst>
          </p:cNvPr>
          <p:cNvGrpSpPr/>
          <p:nvPr userDrawn="1"/>
        </p:nvGrpSpPr>
        <p:grpSpPr>
          <a:xfrm>
            <a:off x="0" y="6133244"/>
            <a:ext cx="12192000" cy="714133"/>
            <a:chOff x="0" y="6133244"/>
            <a:chExt cx="12192000" cy="714133"/>
          </a:xfrm>
        </p:grpSpPr>
        <p:sp>
          <p:nvSpPr>
            <p:cNvPr id="8" name="Rettangolo 7">
              <a:extLst>
                <a:ext uri="{FF2B5EF4-FFF2-40B4-BE49-F238E27FC236}">
                  <a16:creationId xmlns:a16="http://schemas.microsoft.com/office/drawing/2014/main" xmlns="" id="{7A7A9724-8902-6773-83E8-B1DFC2E443E8}"/>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xmlns="" id="{82D584EA-4D4C-4BA5-C802-26C086B14596}"/>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1" name="Immagine 10">
              <a:extLst>
                <a:ext uri="{FF2B5EF4-FFF2-40B4-BE49-F238E27FC236}">
                  <a16:creationId xmlns:a16="http://schemas.microsoft.com/office/drawing/2014/main" xmlns="" id="{496DF1F4-DD0D-99DD-56BB-201DCBBB5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xmlns="" id="{2B019930-B47E-D329-19C9-7490B828CAD3}"/>
              </a:ext>
            </a:extLst>
          </p:cNvPr>
          <p:cNvGrpSpPr/>
          <p:nvPr userDrawn="1"/>
        </p:nvGrpSpPr>
        <p:grpSpPr>
          <a:xfrm>
            <a:off x="8166735" y="10622"/>
            <a:ext cx="2857500" cy="6847377"/>
            <a:chOff x="8166735" y="10622"/>
            <a:chExt cx="2857500" cy="6847377"/>
          </a:xfrm>
        </p:grpSpPr>
        <p:sp>
          <p:nvSpPr>
            <p:cNvPr id="4" name="Parallelogramma 14">
              <a:extLst>
                <a:ext uri="{FF2B5EF4-FFF2-40B4-BE49-F238E27FC236}">
                  <a16:creationId xmlns:a16="http://schemas.microsoft.com/office/drawing/2014/main" xmlns="" id="{7ECB0B23-A808-1046-6965-3506D9AD56C2}"/>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5" name="Immagine 4">
              <a:extLst>
                <a:ext uri="{FF2B5EF4-FFF2-40B4-BE49-F238E27FC236}">
                  <a16:creationId xmlns:a16="http://schemas.microsoft.com/office/drawing/2014/main" xmlns="" id="{A8D4ED4B-6849-A910-856D-3C32E1F58F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18" name="Segnaposto immagine 9">
            <a:extLst>
              <a:ext uri="{FF2B5EF4-FFF2-40B4-BE49-F238E27FC236}">
                <a16:creationId xmlns:a16="http://schemas.microsoft.com/office/drawing/2014/main" xmlns=""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27/10/2025</a:t>
            </a:fld>
            <a:endParaRPr lang="it-IT" noProof="0" dirty="0"/>
          </a:p>
        </p:txBody>
      </p:sp>
      <p:sp>
        <p:nvSpPr>
          <p:cNvPr id="13" name="Segnaposto piè di pagina 2">
            <a:extLst>
              <a:ext uri="{FF2B5EF4-FFF2-40B4-BE49-F238E27FC236}">
                <a16:creationId xmlns:a16="http://schemas.microsoft.com/office/drawing/2014/main" xmlns=""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xmlns=""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xmlns=""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xmlns=""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27/10/2025</a:t>
            </a:fld>
            <a:endParaRPr lang="it-IT" noProof="0" dirty="0"/>
          </a:p>
        </p:txBody>
      </p:sp>
      <p:sp>
        <p:nvSpPr>
          <p:cNvPr id="13" name="Segnaposto piè di pagina 2">
            <a:extLst>
              <a:ext uri="{FF2B5EF4-FFF2-40B4-BE49-F238E27FC236}">
                <a16:creationId xmlns:a16="http://schemas.microsoft.com/office/drawing/2014/main" xmlns=""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xmlns=""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xmlns=""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xmlns=""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xmlns=""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xmlns=""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27/10/2025</a:t>
            </a:fld>
            <a:endParaRPr lang="it-IT" noProof="0" dirty="0"/>
          </a:p>
        </p:txBody>
      </p:sp>
      <p:sp>
        <p:nvSpPr>
          <p:cNvPr id="13" name="Segnaposto piè di pagina 2">
            <a:extLst>
              <a:ext uri="{FF2B5EF4-FFF2-40B4-BE49-F238E27FC236}">
                <a16:creationId xmlns:a16="http://schemas.microsoft.com/office/drawing/2014/main" xmlns=""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xmlns=""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xmlns=""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xmlns=""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27/10/2025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xmlns=""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xmlns="" id="{7D5506EE-1026-4F35-9ACC-BD05BE0F9B36}"/>
              </a:ext>
            </a:extLst>
          </p:cNvPr>
          <p:cNvSpPr>
            <a:spLocks noGrp="1"/>
          </p:cNvSpPr>
          <p:nvPr>
            <p:ph type="dt" sz="half" idx="10"/>
          </p:nvPr>
        </p:nvSpPr>
        <p:spPr/>
        <p:txBody>
          <a:bodyPr rtlCol="0"/>
          <a:lstStyle/>
          <a:p>
            <a:pPr rtl="0"/>
            <a:fld id="{29D1554E-7EF2-44AC-BA44-70A2B54D9DB9}"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xmlns=""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xmlns=""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xmlns=""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xmlns="" id="{A7C93D4F-3003-4D58-9AFB-356A0F800F42}"/>
              </a:ext>
            </a:extLst>
          </p:cNvPr>
          <p:cNvSpPr/>
          <p:nvPr userDrawn="1"/>
        </p:nvSpPr>
        <p:spPr>
          <a:xfrm>
            <a:off x="4961187"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xmlns="" id="{9925CCF1-92C0-4AF3-BFAF-4921631915AB}"/>
              </a:ext>
            </a:extLst>
          </p:cNvPr>
          <p:cNvSpPr>
            <a:spLocks noGrp="1"/>
          </p:cNvSpPr>
          <p:nvPr>
            <p:ph type="dt" sz="half" idx="10"/>
          </p:nvPr>
        </p:nvSpPr>
        <p:spPr/>
        <p:txBody>
          <a:bodyPr rtlCol="0"/>
          <a:lstStyle/>
          <a:p>
            <a:pPr rtl="0"/>
            <a:fld id="{C3F388D4-15DF-446A-91AA-72876CD48301}" type="datetime1">
              <a:rPr lang="it-IT" noProof="0" smtClean="0"/>
              <a:t>27/10/2025</a:t>
            </a:fld>
            <a:endParaRPr lang="it-IT" noProof="0" dirty="0"/>
          </a:p>
        </p:txBody>
      </p:sp>
      <p:sp>
        <p:nvSpPr>
          <p:cNvPr id="5" name="Segnaposto piè di pagina 4">
            <a:extLst>
              <a:ext uri="{FF2B5EF4-FFF2-40B4-BE49-F238E27FC236}">
                <a16:creationId xmlns:a16="http://schemas.microsoft.com/office/drawing/2014/main" xmlns=""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xmlns=""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xmlns="" id="{6D3E1BBA-670B-4CAE-B839-50ADB23DDBC6}"/>
              </a:ext>
            </a:extLst>
          </p:cNvPr>
          <p:cNvSpPr/>
          <p:nvPr userDrawn="1"/>
        </p:nvSpPr>
        <p:spPr>
          <a:xfrm>
            <a:off x="4876840" y="0"/>
            <a:ext cx="153926" cy="6858000"/>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7" name="Immagine 6">
            <a:extLst>
              <a:ext uri="{FF2B5EF4-FFF2-40B4-BE49-F238E27FC236}">
                <a16:creationId xmlns:a16="http://schemas.microsoft.com/office/drawing/2014/main" xmlns="" id="{1B49A922-E9AC-864A-C0FD-86D75E2B13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887" y="3841"/>
            <a:ext cx="4881542"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xmlns="" id="{AF33D6B0-F070-45C4-A472-19F432BE3932}"/>
              </a:ext>
            </a:extLst>
          </p:cNvPr>
          <p:cNvSpPr>
            <a:spLocks noGrp="1"/>
          </p:cNvSpPr>
          <p:nvPr>
            <p:ph type="dt" sz="half" idx="10"/>
          </p:nvPr>
        </p:nvSpPr>
        <p:spPr/>
        <p:txBody>
          <a:bodyPr rtlCol="0"/>
          <a:lstStyle/>
          <a:p>
            <a:pPr rtl="0"/>
            <a:fld id="{1C82CFE1-3316-4B70-89C0-454FCB2AAF53}"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xmlns=""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xmlns=""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xmlns=""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xmlns="" id="{354D8B55-9EA8-4B81-8E84-9B93B0A27559}"/>
              </a:ext>
            </a:extLst>
          </p:cNvPr>
          <p:cNvSpPr>
            <a:spLocks noGrp="1"/>
          </p:cNvSpPr>
          <p:nvPr>
            <p:ph type="dt" sz="half" idx="10"/>
          </p:nvPr>
        </p:nvSpPr>
        <p:spPr/>
        <p:txBody>
          <a:bodyPr rtlCol="0"/>
          <a:lstStyle/>
          <a:p>
            <a:pPr rtl="0"/>
            <a:fld id="{74542C42-F0C8-417A-980A-09B6C1CD6C24}"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xmlns=""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xmlns=""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4" name="Gruppo 3">
            <a:extLst>
              <a:ext uri="{FF2B5EF4-FFF2-40B4-BE49-F238E27FC236}">
                <a16:creationId xmlns:a16="http://schemas.microsoft.com/office/drawing/2014/main" xmlns="" id="{3192690B-F0F1-05EE-C428-3AAA2F362F65}"/>
              </a:ext>
            </a:extLst>
          </p:cNvPr>
          <p:cNvGrpSpPr/>
          <p:nvPr userDrawn="1"/>
        </p:nvGrpSpPr>
        <p:grpSpPr>
          <a:xfrm>
            <a:off x="0" y="6133244"/>
            <a:ext cx="12192000" cy="714133"/>
            <a:chOff x="0" y="6133244"/>
            <a:chExt cx="12192000" cy="714133"/>
          </a:xfrm>
        </p:grpSpPr>
        <p:sp>
          <p:nvSpPr>
            <p:cNvPr id="5" name="Rettangolo 4">
              <a:extLst>
                <a:ext uri="{FF2B5EF4-FFF2-40B4-BE49-F238E27FC236}">
                  <a16:creationId xmlns:a16="http://schemas.microsoft.com/office/drawing/2014/main" xmlns="" id="{683888F4-0FA7-5D55-0AE0-C664E73F9EA7}"/>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6" name="Rettangolo 5">
              <a:extLst>
                <a:ext uri="{FF2B5EF4-FFF2-40B4-BE49-F238E27FC236}">
                  <a16:creationId xmlns:a16="http://schemas.microsoft.com/office/drawing/2014/main" xmlns="" id="{8ED9A453-B0F3-88AD-3B39-D56D635EFD98}"/>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0" name="Immagine 9">
              <a:extLst>
                <a:ext uri="{FF2B5EF4-FFF2-40B4-BE49-F238E27FC236}">
                  <a16:creationId xmlns:a16="http://schemas.microsoft.com/office/drawing/2014/main" xmlns="" id="{98033E15-A12A-6594-130E-80F0CD01F2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xmlns="" id="{1CCF69A2-C197-BA82-4951-CA51653F0E51}"/>
              </a:ext>
            </a:extLst>
          </p:cNvPr>
          <p:cNvGrpSpPr/>
          <p:nvPr userDrawn="1"/>
        </p:nvGrpSpPr>
        <p:grpSpPr>
          <a:xfrm>
            <a:off x="8166735" y="10622"/>
            <a:ext cx="2857500" cy="6847377"/>
            <a:chOff x="8166735" y="10622"/>
            <a:chExt cx="2857500" cy="6847377"/>
          </a:xfrm>
        </p:grpSpPr>
        <p:sp>
          <p:nvSpPr>
            <p:cNvPr id="5" name="Parallelogramma 14">
              <a:extLst>
                <a:ext uri="{FF2B5EF4-FFF2-40B4-BE49-F238E27FC236}">
                  <a16:creationId xmlns:a16="http://schemas.microsoft.com/office/drawing/2014/main" xmlns="" id="{C7AFB1F7-9EFC-07A2-E97E-943708F49ECD}"/>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6" name="Immagine 5">
              <a:extLst>
                <a:ext uri="{FF2B5EF4-FFF2-40B4-BE49-F238E27FC236}">
                  <a16:creationId xmlns:a16="http://schemas.microsoft.com/office/drawing/2014/main" xmlns="" id="{7D327C5E-9E84-FB89-BB3C-07998D2797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
        <p:nvSpPr>
          <p:cNvPr id="7" name="Segnaposto data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xmlns=""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xmlns=""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xmlns=""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9" name="Gruppo 8">
            <a:extLst>
              <a:ext uri="{FF2B5EF4-FFF2-40B4-BE49-F238E27FC236}">
                <a16:creationId xmlns:a16="http://schemas.microsoft.com/office/drawing/2014/main" xmlns="" id="{D9EA996D-4047-F110-2CA6-C8971FCA83F7}"/>
              </a:ext>
            </a:extLst>
          </p:cNvPr>
          <p:cNvGrpSpPr/>
          <p:nvPr userDrawn="1"/>
        </p:nvGrpSpPr>
        <p:grpSpPr>
          <a:xfrm>
            <a:off x="0" y="6133244"/>
            <a:ext cx="12192000" cy="714133"/>
            <a:chOff x="0" y="6133244"/>
            <a:chExt cx="12192000" cy="714133"/>
          </a:xfrm>
        </p:grpSpPr>
        <p:sp>
          <p:nvSpPr>
            <p:cNvPr id="10" name="Rettangolo 9">
              <a:extLst>
                <a:ext uri="{FF2B5EF4-FFF2-40B4-BE49-F238E27FC236}">
                  <a16:creationId xmlns:a16="http://schemas.microsoft.com/office/drawing/2014/main" xmlns="" id="{45484F79-E4D3-53F6-36D8-4C5C0DEE1B9E}"/>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6" name="Rettangolo 15">
              <a:extLst>
                <a:ext uri="{FF2B5EF4-FFF2-40B4-BE49-F238E27FC236}">
                  <a16:creationId xmlns:a16="http://schemas.microsoft.com/office/drawing/2014/main" xmlns="" id="{7AF5567F-566E-277B-3C1B-A7EC75968769}"/>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7" name="Immagine 16">
              <a:extLst>
                <a:ext uri="{FF2B5EF4-FFF2-40B4-BE49-F238E27FC236}">
                  <a16:creationId xmlns:a16="http://schemas.microsoft.com/office/drawing/2014/main" xmlns="" id="{CEB6C800-DA9E-A4C9-4124-EA6328801F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xmlns=""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27/10/2025</a:t>
            </a:fld>
            <a:endParaRPr lang="it-IT" noProof="0" dirty="0"/>
          </a:p>
        </p:txBody>
      </p:sp>
      <p:sp>
        <p:nvSpPr>
          <p:cNvPr id="8" name="Segnaposto piè di pagina 7">
            <a:extLst>
              <a:ext uri="{FF2B5EF4-FFF2-40B4-BE49-F238E27FC236}">
                <a16:creationId xmlns:a16="http://schemas.microsoft.com/office/drawing/2014/main" xmlns=""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xmlns=""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xmlns=""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xmlns=""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xmlns=""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4" name="Gruppo 3">
            <a:extLst>
              <a:ext uri="{FF2B5EF4-FFF2-40B4-BE49-F238E27FC236}">
                <a16:creationId xmlns:a16="http://schemas.microsoft.com/office/drawing/2014/main" xmlns="" id="{E34F9DA6-2E1F-35EE-F5BC-AE7D33A64354}"/>
              </a:ext>
            </a:extLst>
          </p:cNvPr>
          <p:cNvGrpSpPr/>
          <p:nvPr userDrawn="1"/>
        </p:nvGrpSpPr>
        <p:grpSpPr>
          <a:xfrm>
            <a:off x="0" y="6133244"/>
            <a:ext cx="12192000" cy="714133"/>
            <a:chOff x="0" y="6133244"/>
            <a:chExt cx="12192000" cy="714133"/>
          </a:xfrm>
        </p:grpSpPr>
        <p:sp>
          <p:nvSpPr>
            <p:cNvPr id="5" name="Rettangolo 4">
              <a:extLst>
                <a:ext uri="{FF2B5EF4-FFF2-40B4-BE49-F238E27FC236}">
                  <a16:creationId xmlns:a16="http://schemas.microsoft.com/office/drawing/2014/main" xmlns="" id="{09D3B8B2-D71C-EF3D-506A-2A57F7BD29A1}"/>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6" name="Rettangolo 5">
              <a:extLst>
                <a:ext uri="{FF2B5EF4-FFF2-40B4-BE49-F238E27FC236}">
                  <a16:creationId xmlns:a16="http://schemas.microsoft.com/office/drawing/2014/main" xmlns="" id="{8A5D1CF0-1D2B-A1C0-45F2-0A6FF78050E6}"/>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xmlns="" id="{9BE25E09-1F98-F881-F19B-829F52969B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xmlns="" id="{5782D47D-B0DC-4C40-BCC6-BBBA32584A38}"/>
              </a:ext>
            </a:extLst>
          </p:cNvPr>
          <p:cNvSpPr>
            <a:spLocks noGrp="1"/>
          </p:cNvSpPr>
          <p:nvPr>
            <p:ph type="dt" sz="half" idx="10"/>
          </p:nvPr>
        </p:nvSpPr>
        <p:spPr/>
        <p:txBody>
          <a:bodyPr rtlCol="0"/>
          <a:lstStyle/>
          <a:p>
            <a:pPr rtl="0"/>
            <a:fld id="{43B79944-34CF-4A72-AC1B-909189585767}" type="datetime1">
              <a:rPr lang="it-IT" noProof="0" smtClean="0"/>
              <a:t>27/10/2025</a:t>
            </a:fld>
            <a:endParaRPr lang="it-IT" noProof="0" dirty="0"/>
          </a:p>
        </p:txBody>
      </p:sp>
      <p:sp>
        <p:nvSpPr>
          <p:cNvPr id="9" name="Segnaposto piè di pagina 8">
            <a:extLst>
              <a:ext uri="{FF2B5EF4-FFF2-40B4-BE49-F238E27FC236}">
                <a16:creationId xmlns:a16="http://schemas.microsoft.com/office/drawing/2014/main" xmlns=""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xmlns=""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5" name="Gruppo 4">
            <a:extLst>
              <a:ext uri="{FF2B5EF4-FFF2-40B4-BE49-F238E27FC236}">
                <a16:creationId xmlns:a16="http://schemas.microsoft.com/office/drawing/2014/main" xmlns="" id="{95A08AA0-3B13-6134-3D6B-3A364C13954C}"/>
              </a:ext>
            </a:extLst>
          </p:cNvPr>
          <p:cNvGrpSpPr/>
          <p:nvPr userDrawn="1"/>
        </p:nvGrpSpPr>
        <p:grpSpPr>
          <a:xfrm>
            <a:off x="0" y="6133244"/>
            <a:ext cx="12192000" cy="714133"/>
            <a:chOff x="0" y="6133244"/>
            <a:chExt cx="12192000" cy="714133"/>
          </a:xfrm>
        </p:grpSpPr>
        <p:sp>
          <p:nvSpPr>
            <p:cNvPr id="6" name="Rettangolo 5">
              <a:extLst>
                <a:ext uri="{FF2B5EF4-FFF2-40B4-BE49-F238E27FC236}">
                  <a16:creationId xmlns:a16="http://schemas.microsoft.com/office/drawing/2014/main" xmlns="" id="{6F77EB52-892A-0092-6498-F8B104F1C7A9}"/>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7" name="Rettangolo 6">
              <a:extLst>
                <a:ext uri="{FF2B5EF4-FFF2-40B4-BE49-F238E27FC236}">
                  <a16:creationId xmlns:a16="http://schemas.microsoft.com/office/drawing/2014/main" xmlns="" id="{D2A55855-B5DC-CAD4-E6F6-BC1ABAE5E3A5}"/>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1" name="Immagine 10">
              <a:extLst>
                <a:ext uri="{FF2B5EF4-FFF2-40B4-BE49-F238E27FC236}">
                  <a16:creationId xmlns:a16="http://schemas.microsoft.com/office/drawing/2014/main" xmlns="" id="{B521CE2C-F458-53E6-15A4-3DDF32EA6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xmlns="" id="{8AF8A515-AA94-45D1-9223-5C2272618D85}"/>
              </a:ext>
            </a:extLst>
          </p:cNvPr>
          <p:cNvSpPr>
            <a:spLocks noGrp="1"/>
          </p:cNvSpPr>
          <p:nvPr>
            <p:ph type="dt" sz="half" idx="10"/>
          </p:nvPr>
        </p:nvSpPr>
        <p:spPr/>
        <p:txBody>
          <a:bodyPr rtlCol="0"/>
          <a:lstStyle/>
          <a:p>
            <a:pPr rtl="0"/>
            <a:fld id="{AAAF3A87-C769-4508-A602-98056DD906C2}" type="datetime1">
              <a:rPr lang="it-IT" noProof="0" smtClean="0"/>
              <a:t>27/10/2025</a:t>
            </a:fld>
            <a:endParaRPr lang="it-IT" noProof="0" dirty="0"/>
          </a:p>
        </p:txBody>
      </p:sp>
      <p:sp>
        <p:nvSpPr>
          <p:cNvPr id="11" name="Segnaposto piè di pagina 10">
            <a:extLst>
              <a:ext uri="{FF2B5EF4-FFF2-40B4-BE49-F238E27FC236}">
                <a16:creationId xmlns:a16="http://schemas.microsoft.com/office/drawing/2014/main" xmlns=""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xmlns=""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7" name="Gruppo 6">
            <a:extLst>
              <a:ext uri="{FF2B5EF4-FFF2-40B4-BE49-F238E27FC236}">
                <a16:creationId xmlns:a16="http://schemas.microsoft.com/office/drawing/2014/main" xmlns="" id="{7C265325-6F9C-85D0-B0E3-B67B79A71EFB}"/>
              </a:ext>
            </a:extLst>
          </p:cNvPr>
          <p:cNvGrpSpPr/>
          <p:nvPr userDrawn="1"/>
        </p:nvGrpSpPr>
        <p:grpSpPr>
          <a:xfrm>
            <a:off x="0" y="6133244"/>
            <a:ext cx="12192000" cy="714133"/>
            <a:chOff x="0" y="6133244"/>
            <a:chExt cx="12192000" cy="714133"/>
          </a:xfrm>
        </p:grpSpPr>
        <p:sp>
          <p:nvSpPr>
            <p:cNvPr id="8" name="Rettangolo 7">
              <a:extLst>
                <a:ext uri="{FF2B5EF4-FFF2-40B4-BE49-F238E27FC236}">
                  <a16:creationId xmlns:a16="http://schemas.microsoft.com/office/drawing/2014/main" xmlns="" id="{0F8495D8-D76B-C6E5-2386-59639E58D398}"/>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xmlns="" id="{EE2559C6-9DA2-3A38-C40B-D414A5CFA47E}"/>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3" name="Immagine 12">
              <a:extLst>
                <a:ext uri="{FF2B5EF4-FFF2-40B4-BE49-F238E27FC236}">
                  <a16:creationId xmlns:a16="http://schemas.microsoft.com/office/drawing/2014/main" xmlns="" id="{4AD1E231-96D8-8062-91A5-4288B1B3A5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xmlns="" id="{7392073F-158F-44A3-8913-917AFFC1BC20}"/>
              </a:ext>
            </a:extLst>
          </p:cNvPr>
          <p:cNvSpPr>
            <a:spLocks noGrp="1"/>
          </p:cNvSpPr>
          <p:nvPr>
            <p:ph type="dt" sz="half" idx="10"/>
          </p:nvPr>
        </p:nvSpPr>
        <p:spPr/>
        <p:txBody>
          <a:bodyPr rtlCol="0"/>
          <a:lstStyle/>
          <a:p>
            <a:pPr rtl="0"/>
            <a:fld id="{5F1DB439-C8A9-45DF-AFF2-9EFA3E72C152}" type="datetime1">
              <a:rPr lang="it-IT" noProof="0" smtClean="0"/>
              <a:t>27/10/2025</a:t>
            </a:fld>
            <a:endParaRPr lang="it-IT" noProof="0" dirty="0"/>
          </a:p>
        </p:txBody>
      </p:sp>
      <p:sp>
        <p:nvSpPr>
          <p:cNvPr id="7" name="Segnaposto piè di pagina 6">
            <a:extLst>
              <a:ext uri="{FF2B5EF4-FFF2-40B4-BE49-F238E27FC236}">
                <a16:creationId xmlns:a16="http://schemas.microsoft.com/office/drawing/2014/main" xmlns=""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xmlns=""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grpSp>
        <p:nvGrpSpPr>
          <p:cNvPr id="3" name="Gruppo 2">
            <a:extLst>
              <a:ext uri="{FF2B5EF4-FFF2-40B4-BE49-F238E27FC236}">
                <a16:creationId xmlns:a16="http://schemas.microsoft.com/office/drawing/2014/main" xmlns="" id="{C3BF1989-943E-5095-52C1-5D54A4F57E6A}"/>
              </a:ext>
            </a:extLst>
          </p:cNvPr>
          <p:cNvGrpSpPr/>
          <p:nvPr userDrawn="1"/>
        </p:nvGrpSpPr>
        <p:grpSpPr>
          <a:xfrm>
            <a:off x="0" y="6133244"/>
            <a:ext cx="12192000" cy="714133"/>
            <a:chOff x="0" y="6133244"/>
            <a:chExt cx="12192000" cy="714133"/>
          </a:xfrm>
        </p:grpSpPr>
        <p:sp>
          <p:nvSpPr>
            <p:cNvPr id="4" name="Rettangolo 3">
              <a:extLst>
                <a:ext uri="{FF2B5EF4-FFF2-40B4-BE49-F238E27FC236}">
                  <a16:creationId xmlns:a16="http://schemas.microsoft.com/office/drawing/2014/main" xmlns="" id="{3DB00B3A-C73C-FEF7-D0EA-50032E3A0EDB}"/>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5" name="Rettangolo 4">
              <a:extLst>
                <a:ext uri="{FF2B5EF4-FFF2-40B4-BE49-F238E27FC236}">
                  <a16:creationId xmlns:a16="http://schemas.microsoft.com/office/drawing/2014/main" xmlns="" id="{1B142B75-6E1A-3326-7672-BF16E2BEC6CD}"/>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xmlns="" id="{1CDA020C-77E6-4573-D69A-C399851DF6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grpSp>
        <p:nvGrpSpPr>
          <p:cNvPr id="20" name="Gruppo 19">
            <a:extLst>
              <a:ext uri="{FF2B5EF4-FFF2-40B4-BE49-F238E27FC236}">
                <a16:creationId xmlns:a16="http://schemas.microsoft.com/office/drawing/2014/main" xmlns="" id="{19B7BF6A-3EF9-279C-05CD-62BA2EE27242}"/>
              </a:ext>
            </a:extLst>
          </p:cNvPr>
          <p:cNvGrpSpPr/>
          <p:nvPr userDrawn="1"/>
        </p:nvGrpSpPr>
        <p:grpSpPr>
          <a:xfrm>
            <a:off x="0" y="6133244"/>
            <a:ext cx="12192000" cy="714133"/>
            <a:chOff x="0" y="6133244"/>
            <a:chExt cx="12192000" cy="714133"/>
          </a:xfrm>
        </p:grpSpPr>
        <p:sp>
          <p:nvSpPr>
            <p:cNvPr id="10" name="Rettangolo 9">
              <a:extLst>
                <a:ext uri="{FF2B5EF4-FFF2-40B4-BE49-F238E27FC236}">
                  <a16:creationId xmlns:a16="http://schemas.microsoft.com/office/drawing/2014/main" xmlns=""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9" name="Rettangolo 8">
              <a:extLst>
                <a:ext uri="{FF2B5EF4-FFF2-40B4-BE49-F238E27FC236}">
                  <a16:creationId xmlns:a16="http://schemas.microsoft.com/office/drawing/2014/main" xmlns="" id="{D1867750-EA89-EFEA-40CB-4FA8E18FEF5A}"/>
                </a:ext>
              </a:extLst>
            </p:cNvPr>
            <p:cNvSpPr/>
            <p:nvPr userDrawn="1"/>
          </p:nvSpPr>
          <p:spPr>
            <a:xfrm rot="16200000">
              <a:off x="6044046" y="130762"/>
              <a:ext cx="103910" cy="12191999"/>
            </a:xfrm>
            <a:prstGeom prst="rect">
              <a:avLst/>
            </a:prstGeom>
            <a:solidFill>
              <a:srgbClr val="2E3D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12" name="Immagine 11">
              <a:extLst>
                <a:ext uri="{FF2B5EF4-FFF2-40B4-BE49-F238E27FC236}">
                  <a16:creationId xmlns:a16="http://schemas.microsoft.com/office/drawing/2014/main" xmlns="" id="{5C1440DD-F731-6E48-65CC-2D288A20D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8417"/>
              <a:ext cx="12192000" cy="568960"/>
            </a:xfrm>
            <a:prstGeom prst="rect">
              <a:avLst/>
            </a:prstGeom>
          </p:spPr>
        </p:pic>
      </p:grpSp>
      <p:grpSp>
        <p:nvGrpSpPr>
          <p:cNvPr id="19" name="Gruppo 18">
            <a:extLst>
              <a:ext uri="{FF2B5EF4-FFF2-40B4-BE49-F238E27FC236}">
                <a16:creationId xmlns:a16="http://schemas.microsoft.com/office/drawing/2014/main" xmlns="" id="{6C7DC939-7217-A60C-AAE6-CFC9326765EE}"/>
              </a:ext>
            </a:extLst>
          </p:cNvPr>
          <p:cNvGrpSpPr/>
          <p:nvPr userDrawn="1"/>
        </p:nvGrpSpPr>
        <p:grpSpPr>
          <a:xfrm>
            <a:off x="8166735" y="10623"/>
            <a:ext cx="2857500" cy="6119550"/>
            <a:chOff x="4425159" y="10623"/>
            <a:chExt cx="2857500" cy="6119550"/>
          </a:xfrm>
        </p:grpSpPr>
        <p:sp>
          <p:nvSpPr>
            <p:cNvPr id="6" name="Parallelogramma 14">
              <a:extLst>
                <a:ext uri="{FF2B5EF4-FFF2-40B4-BE49-F238E27FC236}">
                  <a16:creationId xmlns:a16="http://schemas.microsoft.com/office/drawing/2014/main" xmlns="" id="{AF082EE3-41AA-4817-A1CC-C33DDB8F675F}"/>
                </a:ext>
              </a:extLst>
            </p:cNvPr>
            <p:cNvSpPr/>
            <p:nvPr userDrawn="1"/>
          </p:nvSpPr>
          <p:spPr>
            <a:xfrm>
              <a:off x="4425159" y="10623"/>
              <a:ext cx="2857500" cy="6119550"/>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8" name="Immagine 17">
              <a:extLst>
                <a:ext uri="{FF2B5EF4-FFF2-40B4-BE49-F238E27FC236}">
                  <a16:creationId xmlns:a16="http://schemas.microsoft.com/office/drawing/2014/main" xmlns="" id="{DCCC9D6E-2F2B-2AA8-15B1-DBEAB565E16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25164" y="580196"/>
              <a:ext cx="2831281" cy="4929684"/>
            </a:xfrm>
            <a:prstGeom prst="rect">
              <a:avLst/>
            </a:prstGeom>
          </p:spPr>
        </p:pic>
      </p:gr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27/10/2025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xmlns=""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nvGrpSpPr>
          <p:cNvPr id="12" name="Gruppo 11">
            <a:extLst>
              <a:ext uri="{FF2B5EF4-FFF2-40B4-BE49-F238E27FC236}">
                <a16:creationId xmlns:a16="http://schemas.microsoft.com/office/drawing/2014/main" xmlns="" id="{E5BF0961-A70C-D79A-DF8E-DE4FF7A0A45D}"/>
              </a:ext>
            </a:extLst>
          </p:cNvPr>
          <p:cNvGrpSpPr/>
          <p:nvPr userDrawn="1"/>
        </p:nvGrpSpPr>
        <p:grpSpPr>
          <a:xfrm>
            <a:off x="8166735" y="10622"/>
            <a:ext cx="2857500" cy="6847377"/>
            <a:chOff x="8166735" y="10622"/>
            <a:chExt cx="2857500" cy="6847377"/>
          </a:xfrm>
        </p:grpSpPr>
        <p:sp>
          <p:nvSpPr>
            <p:cNvPr id="9" name="Parallelogramma 14">
              <a:extLst>
                <a:ext uri="{FF2B5EF4-FFF2-40B4-BE49-F238E27FC236}">
                  <a16:creationId xmlns:a16="http://schemas.microsoft.com/office/drawing/2014/main" xmlns="" id="{F0532277-D603-17CA-7706-8AFB3C60BD4D}"/>
                </a:ext>
              </a:extLst>
            </p:cNvPr>
            <p:cNvSpPr/>
            <p:nvPr userDrawn="1"/>
          </p:nvSpPr>
          <p:spPr>
            <a:xfrm>
              <a:off x="8166735" y="10622"/>
              <a:ext cx="2857500" cy="6847377"/>
            </a:xfrm>
            <a:prstGeom prst="parallelogram">
              <a:avLst>
                <a:gd name="adj" fmla="val 0"/>
              </a:avLst>
            </a:prstGeom>
            <a:solidFill>
              <a:srgbClr val="FBFCF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10" name="Immagine 9">
              <a:extLst>
                <a:ext uri="{FF2B5EF4-FFF2-40B4-BE49-F238E27FC236}">
                  <a16:creationId xmlns:a16="http://schemas.microsoft.com/office/drawing/2014/main" xmlns="" id="{D65EBDA1-EBE9-0CCF-A58A-C842DB8BEEBA}"/>
                </a:ext>
              </a:extLst>
            </p:cNvPr>
            <p:cNvPicPr>
              <a:picLocks noChangeAspect="1"/>
            </p:cNvPicPr>
            <p:nvPr userDrawn="1"/>
          </p:nvPicPr>
          <p:blipFill>
            <a:blip r:embed="rId22" cstate="print">
              <a:extLst>
                <a:ext uri="{28A0092B-C50C-407E-A947-70E740481C1C}">
                  <a14:useLocalDpi xmlns:a14="http://schemas.microsoft.com/office/drawing/2010/main" val="0"/>
                </a:ext>
              </a:extLst>
            </a:blip>
            <a:srcRect/>
            <a:stretch/>
          </p:blipFill>
          <p:spPr>
            <a:xfrm>
              <a:off x="8166740" y="580196"/>
              <a:ext cx="2831281" cy="4929684"/>
            </a:xfrm>
            <a:prstGeom prst="rect">
              <a:avLst/>
            </a:prstGeom>
          </p:spPr>
        </p:pic>
      </p:gr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7F1CCB64-8231-435F-87C9-78C908E39380}"/>
              </a:ext>
            </a:extLst>
          </p:cNvPr>
          <p:cNvSpPr>
            <a:spLocks noGrp="1"/>
          </p:cNvSpPr>
          <p:nvPr>
            <p:ph type="ctrTitle"/>
          </p:nvPr>
        </p:nvSpPr>
        <p:spPr>
          <a:xfrm>
            <a:off x="5564093" y="1278905"/>
            <a:ext cx="6562165" cy="2806369"/>
          </a:xfrm>
        </p:spPr>
        <p:txBody>
          <a:bodyPr>
            <a:noAutofit/>
          </a:bodyPr>
          <a:lstStyle/>
          <a:p>
            <a:pPr algn="ctr"/>
            <a:r>
              <a:rPr lang="it-IT" sz="3200" dirty="0"/>
              <a:t>MALATTIA DA REFLUSSO GASTROESOFAGEO ED ERNIA IATALE NEL PAZIENTE CON </a:t>
            </a:r>
            <a:br>
              <a:rPr lang="it-IT" sz="3200" dirty="0"/>
            </a:br>
            <a:r>
              <a:rPr lang="it-IT" sz="3200" dirty="0"/>
              <a:t>OBESITÀ</a:t>
            </a:r>
            <a:br>
              <a:rPr lang="it-IT" sz="3200" dirty="0"/>
            </a:br>
            <a:r>
              <a:rPr lang="it-IT" sz="3200" dirty="0"/>
              <a:t/>
            </a:r>
            <a:br>
              <a:rPr lang="it-IT" sz="3200" dirty="0"/>
            </a:br>
            <a:r>
              <a:rPr lang="it-IT" sz="4400" dirty="0"/>
              <a:t>LA DIAGNOSI PRE-OPERATORIA</a:t>
            </a:r>
            <a:endParaRPr lang="it-IT" sz="4400" dirty="0">
              <a:solidFill>
                <a:srgbClr val="304297"/>
              </a:solidFill>
            </a:endParaRPr>
          </a:p>
        </p:txBody>
      </p:sp>
      <p:sp>
        <p:nvSpPr>
          <p:cNvPr id="6" name="Sottotitolo 3">
            <a:extLst>
              <a:ext uri="{FF2B5EF4-FFF2-40B4-BE49-F238E27FC236}">
                <a16:creationId xmlns:a16="http://schemas.microsoft.com/office/drawing/2014/main" xmlns="" id="{B61462E8-449F-82DE-A446-11C90B58E450}"/>
              </a:ext>
            </a:extLst>
          </p:cNvPr>
          <p:cNvSpPr>
            <a:spLocks noGrp="1"/>
          </p:cNvSpPr>
          <p:nvPr>
            <p:ph type="subTitle" idx="1"/>
          </p:nvPr>
        </p:nvSpPr>
        <p:spPr>
          <a:xfrm>
            <a:off x="5568461" y="5048446"/>
            <a:ext cx="6424246" cy="410309"/>
          </a:xfrm>
        </p:spPr>
        <p:txBody>
          <a:bodyPr>
            <a:normAutofit fontScale="92500" lnSpcReduction="10000"/>
          </a:bodyPr>
          <a:lstStyle/>
          <a:p>
            <a:pPr algn="ctr"/>
            <a:r>
              <a:rPr lang="it-IT" b="1" dirty="0">
                <a:solidFill>
                  <a:srgbClr val="BE551A"/>
                </a:solidFill>
              </a:rPr>
              <a:t>Antonella </a:t>
            </a:r>
            <a:r>
              <a:rPr lang="it-IT" b="1" dirty="0" err="1">
                <a:solidFill>
                  <a:srgbClr val="BE551A"/>
                </a:solidFill>
              </a:rPr>
              <a:t>santonicola</a:t>
            </a:r>
            <a:endParaRPr lang="it-IT" b="1" dirty="0">
              <a:solidFill>
                <a:srgbClr val="BE551A"/>
              </a:solidFill>
            </a:endParaRPr>
          </a:p>
        </p:txBody>
      </p:sp>
      <p:sp>
        <p:nvSpPr>
          <p:cNvPr id="7" name="CasellaDiTesto 6">
            <a:extLst>
              <a:ext uri="{FF2B5EF4-FFF2-40B4-BE49-F238E27FC236}">
                <a16:creationId xmlns:a16="http://schemas.microsoft.com/office/drawing/2014/main" xmlns="" id="{5F792636-598E-D7B8-B066-12F4F6631FB8}"/>
              </a:ext>
            </a:extLst>
          </p:cNvPr>
          <p:cNvSpPr txBox="1"/>
          <p:nvPr/>
        </p:nvSpPr>
        <p:spPr>
          <a:xfrm>
            <a:off x="6096000" y="5682761"/>
            <a:ext cx="5244129" cy="923330"/>
          </a:xfrm>
          <a:prstGeom prst="rect">
            <a:avLst/>
          </a:prstGeom>
          <a:noFill/>
        </p:spPr>
        <p:txBody>
          <a:bodyPr wrap="none" rtlCol="0">
            <a:spAutoFit/>
          </a:bodyPr>
          <a:lstStyle/>
          <a:p>
            <a:pPr algn="ctr"/>
            <a:r>
              <a:rPr lang="it-IT" b="1" i="1" dirty="0">
                <a:solidFill>
                  <a:srgbClr val="BE551A"/>
                </a:solidFill>
              </a:rPr>
              <a:t>Gastroenterologia</a:t>
            </a:r>
          </a:p>
          <a:p>
            <a:pPr algn="ctr"/>
            <a:r>
              <a:rPr lang="it-IT" b="1" i="1" dirty="0">
                <a:solidFill>
                  <a:srgbClr val="BE551A"/>
                </a:solidFill>
              </a:rPr>
              <a:t>Dipartimento di Medicina, Chirurgia ed Odontoiatria</a:t>
            </a:r>
          </a:p>
          <a:p>
            <a:pPr algn="ctr"/>
            <a:r>
              <a:rPr lang="it-IT" b="1" i="1" dirty="0">
                <a:solidFill>
                  <a:srgbClr val="BE551A"/>
                </a:solidFill>
              </a:rPr>
              <a:t>Università degli studi di Salerno</a:t>
            </a:r>
          </a:p>
        </p:txBody>
      </p:sp>
    </p:spTree>
    <p:extLst>
      <p:ext uri="{BB962C8B-B14F-4D97-AF65-F5344CB8AC3E}">
        <p14:creationId xmlns:p14="http://schemas.microsoft.com/office/powerpoint/2010/main" val="47115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60" t="12678" r="33720" b="63995"/>
          <a:stretch/>
        </p:blipFill>
        <p:spPr bwMode="auto">
          <a:xfrm>
            <a:off x="74643" y="46965"/>
            <a:ext cx="6232849" cy="2425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088" t="56928" r="33456" b="31667"/>
          <a:stretch/>
        </p:blipFill>
        <p:spPr bwMode="auto">
          <a:xfrm>
            <a:off x="74643" y="2705877"/>
            <a:ext cx="6910152" cy="1324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8874" t="68198" r="34603" b="12968"/>
          <a:stretch/>
        </p:blipFill>
        <p:spPr bwMode="auto">
          <a:xfrm>
            <a:off x="4014911" y="3722914"/>
            <a:ext cx="3741577" cy="239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7903029" y="1488147"/>
            <a:ext cx="3928188" cy="3139321"/>
          </a:xfrm>
          <a:prstGeom prst="rect">
            <a:avLst/>
          </a:prstGeom>
          <a:solidFill>
            <a:srgbClr val="FFC000"/>
          </a:solidFill>
        </p:spPr>
        <p:txBody>
          <a:bodyPr wrap="square">
            <a:spAutoFit/>
          </a:bodyPr>
          <a:lstStyle/>
          <a:p>
            <a:pPr marL="285750" indent="-285750">
              <a:buFont typeface="Arial" panose="020B0604020202020204" pitchFamily="34" charset="0"/>
              <a:buChar char="•"/>
            </a:pPr>
            <a:r>
              <a:rPr lang="en-US" dirty="0"/>
              <a:t>AFS grade shows a positive </a:t>
            </a:r>
            <a:r>
              <a:rPr lang="en-US" dirty="0" smtClean="0"/>
              <a:t>but weak </a:t>
            </a:r>
            <a:r>
              <a:rPr lang="en-US" dirty="0"/>
              <a:t>correlation with GERD-HRQL, </a:t>
            </a:r>
            <a:r>
              <a:rPr lang="en-US" dirty="0" err="1"/>
              <a:t>GerdQ</a:t>
            </a:r>
            <a:r>
              <a:rPr lang="en-US" dirty="0"/>
              <a:t>, and RSI </a:t>
            </a:r>
            <a:r>
              <a:rPr lang="en-US" dirty="0" smtClean="0"/>
              <a:t>reflux symptom </a:t>
            </a:r>
            <a:r>
              <a:rPr lang="en-US" dirty="0"/>
              <a:t>scores.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Esophagitis rates increased </a:t>
            </a:r>
            <a:r>
              <a:rPr lang="en-US" dirty="0"/>
              <a:t>stepwise with AFS hiatus grades, with </a:t>
            </a:r>
            <a:r>
              <a:rPr lang="en-US" dirty="0" smtClean="0"/>
              <a:t>significant differences </a:t>
            </a:r>
            <a:r>
              <a:rPr lang="en-US" dirty="0"/>
              <a:t>between each grade. </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This </a:t>
            </a:r>
            <a:r>
              <a:rPr lang="en-US" dirty="0"/>
              <a:t>study supports </a:t>
            </a:r>
            <a:r>
              <a:rPr lang="en-US" dirty="0" smtClean="0"/>
              <a:t>the practical </a:t>
            </a:r>
            <a:r>
              <a:rPr lang="en-US" dirty="0"/>
              <a:t>utility of the AFS classification.</a:t>
            </a:r>
            <a:endParaRPr lang="it-IT" dirty="0"/>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0004" y="138063"/>
            <a:ext cx="811213" cy="112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271" y="3877390"/>
            <a:ext cx="3543074" cy="2090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538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654393" y="5715001"/>
            <a:ext cx="1050288" cy="369332"/>
          </a:xfrm>
          <a:prstGeom prst="rect">
            <a:avLst/>
          </a:prstGeom>
          <a:noFill/>
        </p:spPr>
        <p:txBody>
          <a:bodyPr wrap="none" rtlCol="0">
            <a:spAutoFit/>
          </a:bodyPr>
          <a:lstStyle/>
          <a:p>
            <a:r>
              <a:rPr lang="it-IT" i="1" dirty="0" err="1"/>
              <a:t>Gut</a:t>
            </a:r>
            <a:r>
              <a:rPr lang="it-IT" i="1" dirty="0"/>
              <a:t> 2023</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1" t="17202" r="29999" b="57532"/>
          <a:stretch/>
        </p:blipFill>
        <p:spPr bwMode="auto">
          <a:xfrm>
            <a:off x="2637065" y="33460"/>
            <a:ext cx="8090452" cy="188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918" t="30661" r="31322" b="38042"/>
          <a:stretch/>
        </p:blipFill>
        <p:spPr bwMode="auto">
          <a:xfrm>
            <a:off x="2753536" y="2098222"/>
            <a:ext cx="7405009" cy="345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e 4">
            <a:extLst>
              <a:ext uri="{FF2B5EF4-FFF2-40B4-BE49-F238E27FC236}">
                <a16:creationId xmlns:a16="http://schemas.microsoft.com/office/drawing/2014/main" xmlns="" id="{07E5886C-6084-4BA3-8EBE-D1944E834113}"/>
              </a:ext>
            </a:extLst>
          </p:cNvPr>
          <p:cNvSpPr/>
          <p:nvPr/>
        </p:nvSpPr>
        <p:spPr>
          <a:xfrm>
            <a:off x="4139293" y="4392591"/>
            <a:ext cx="1673678" cy="639660"/>
          </a:xfrm>
          <a:prstGeom prst="ellipse">
            <a:avLst/>
          </a:prstGeom>
          <a:noFill/>
          <a:ln>
            <a:solidFill>
              <a:srgbClr val="DB2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xmlns="" id="{D795FD99-0149-7ABE-E5CF-D7C90170070B}"/>
              </a:ext>
            </a:extLst>
          </p:cNvPr>
          <p:cNvSpPr txBox="1"/>
          <p:nvPr/>
        </p:nvSpPr>
        <p:spPr>
          <a:xfrm rot="19805861">
            <a:off x="-115814" y="1920822"/>
            <a:ext cx="2778774" cy="523220"/>
          </a:xfrm>
          <a:prstGeom prst="rect">
            <a:avLst/>
          </a:prstGeom>
          <a:noFill/>
        </p:spPr>
        <p:txBody>
          <a:bodyPr wrap="none" rtlCol="0">
            <a:spAutoFit/>
          </a:bodyPr>
          <a:lstStyle/>
          <a:p>
            <a:r>
              <a:rPr lang="it-IT" sz="2800" b="1" dirty="0">
                <a:solidFill>
                  <a:srgbClr val="FF0000"/>
                </a:solidFill>
              </a:rPr>
              <a:t>GERD DIAGNOSIS</a:t>
            </a:r>
          </a:p>
        </p:txBody>
      </p:sp>
    </p:spTree>
    <p:extLst>
      <p:ext uri="{BB962C8B-B14F-4D97-AF65-F5344CB8AC3E}">
        <p14:creationId xmlns:p14="http://schemas.microsoft.com/office/powerpoint/2010/main" val="1355158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idx="4294967295"/>
          </p:nvPr>
        </p:nvSpPr>
        <p:spPr>
          <a:xfrm>
            <a:off x="236764" y="302078"/>
            <a:ext cx="11955236" cy="650195"/>
          </a:xfrm>
        </p:spPr>
        <p:txBody>
          <a:bodyPr>
            <a:normAutofit fontScale="90000"/>
          </a:bodyPr>
          <a:lstStyle/>
          <a:p>
            <a:pPr algn="ctr"/>
            <a:r>
              <a:rPr lang="it-IT" sz="3200" b="1" dirty="0">
                <a:solidFill>
                  <a:srgbClr val="0070C0"/>
                </a:solidFill>
                <a:latin typeface="Arial" panose="020B0604020202020204" pitchFamily="34" charset="0"/>
                <a:cs typeface="Arial" panose="020B0604020202020204" pitchFamily="34" charset="0"/>
              </a:rPr>
              <a:t>High </a:t>
            </a:r>
            <a:r>
              <a:rPr lang="it-IT" sz="3200" b="1" dirty="0" err="1">
                <a:solidFill>
                  <a:srgbClr val="0070C0"/>
                </a:solidFill>
                <a:latin typeface="Arial" panose="020B0604020202020204" pitchFamily="34" charset="0"/>
                <a:cs typeface="Arial" panose="020B0604020202020204" pitchFamily="34" charset="0"/>
              </a:rPr>
              <a:t>Resolution</a:t>
            </a:r>
            <a:r>
              <a:rPr lang="it-IT" sz="3200" b="1" dirty="0">
                <a:solidFill>
                  <a:srgbClr val="0070C0"/>
                </a:solidFill>
                <a:latin typeface="Arial" panose="020B0604020202020204" pitchFamily="34" charset="0"/>
                <a:cs typeface="Arial" panose="020B0604020202020204" pitchFamily="34" charset="0"/>
              </a:rPr>
              <a:t> </a:t>
            </a:r>
            <a:r>
              <a:rPr lang="it-IT" sz="3200" b="1" dirty="0" err="1">
                <a:solidFill>
                  <a:srgbClr val="0070C0"/>
                </a:solidFill>
                <a:latin typeface="Arial" panose="020B0604020202020204" pitchFamily="34" charset="0"/>
                <a:cs typeface="Arial" panose="020B0604020202020204" pitchFamily="34" charset="0"/>
              </a:rPr>
              <a:t>Manometry</a:t>
            </a:r>
            <a:r>
              <a:rPr lang="it-IT" sz="3200" dirty="0">
                <a:solidFill>
                  <a:srgbClr val="0070C0"/>
                </a:solidFill>
                <a:latin typeface="Arial" panose="020B0604020202020204" pitchFamily="34" charset="0"/>
                <a:cs typeface="Arial" panose="020B0604020202020204" pitchFamily="34" charset="0"/>
              </a:rPr>
              <a:t> and </a:t>
            </a:r>
            <a:r>
              <a:rPr lang="it-IT" sz="3200" b="1" dirty="0">
                <a:solidFill>
                  <a:srgbClr val="0070C0"/>
                </a:solidFill>
                <a:latin typeface="Arial" panose="020B0604020202020204" pitchFamily="34" charset="0"/>
                <a:cs typeface="Arial" panose="020B0604020202020204" pitchFamily="34" charset="0"/>
              </a:rPr>
              <a:t>24h pH </a:t>
            </a:r>
            <a:r>
              <a:rPr lang="it-IT" sz="3200" b="1" dirty="0" err="1">
                <a:solidFill>
                  <a:srgbClr val="0070C0"/>
                </a:solidFill>
                <a:latin typeface="Arial" panose="020B0604020202020204" pitchFamily="34" charset="0"/>
                <a:cs typeface="Arial" panose="020B0604020202020204" pitchFamily="34" charset="0"/>
              </a:rPr>
              <a:t>impedance</a:t>
            </a:r>
            <a:r>
              <a:rPr lang="it-IT" sz="3200" b="1" dirty="0">
                <a:solidFill>
                  <a:srgbClr val="0070C0"/>
                </a:solidFill>
                <a:latin typeface="Arial" panose="020B0604020202020204" pitchFamily="34" charset="0"/>
                <a:cs typeface="Arial" panose="020B0604020202020204" pitchFamily="34" charset="0"/>
              </a:rPr>
              <a:t> monitoring</a:t>
            </a:r>
          </a:p>
        </p:txBody>
      </p:sp>
      <p:sp>
        <p:nvSpPr>
          <p:cNvPr id="6" name="CasellaDiTesto 5">
            <a:extLst>
              <a:ext uri="{FF2B5EF4-FFF2-40B4-BE49-F238E27FC236}">
                <a16:creationId xmlns:a16="http://schemas.microsoft.com/office/drawing/2014/main" xmlns="" id="{E44699B7-9FEB-F85F-FFA9-61713DBEE62D}"/>
              </a:ext>
            </a:extLst>
          </p:cNvPr>
          <p:cNvSpPr txBox="1"/>
          <p:nvPr/>
        </p:nvSpPr>
        <p:spPr>
          <a:xfrm>
            <a:off x="430484" y="4335236"/>
            <a:ext cx="4491140" cy="369332"/>
          </a:xfrm>
          <a:prstGeom prst="rect">
            <a:avLst/>
          </a:prstGeom>
          <a:noFill/>
        </p:spPr>
        <p:txBody>
          <a:bodyPr wrap="square">
            <a:spAutoFit/>
          </a:bodyPr>
          <a:lstStyle/>
          <a:p>
            <a:pPr marL="285750" indent="-285750" algn="just">
              <a:buFont typeface="Arial" panose="020B0604020202020204" pitchFamily="34" charset="0"/>
              <a:buChar char="•"/>
            </a:pPr>
            <a:r>
              <a:rPr lang="it-IT" b="1" dirty="0" err="1">
                <a:cs typeface="Arial" panose="020B0604020202020204" pitchFamily="34" charset="0"/>
              </a:rPr>
              <a:t>Esophagogastric</a:t>
            </a:r>
            <a:r>
              <a:rPr lang="it-IT" b="1" dirty="0">
                <a:cs typeface="Arial" panose="020B0604020202020204" pitchFamily="34" charset="0"/>
              </a:rPr>
              <a:t> Junction (EGJ)</a:t>
            </a:r>
          </a:p>
        </p:txBody>
      </p:sp>
      <p:sp>
        <p:nvSpPr>
          <p:cNvPr id="7" name="CasellaDiTesto 6">
            <a:extLst>
              <a:ext uri="{FF2B5EF4-FFF2-40B4-BE49-F238E27FC236}">
                <a16:creationId xmlns:a16="http://schemas.microsoft.com/office/drawing/2014/main" xmlns="" id="{F79F8E02-8B77-5E72-BC9B-ED17026BB122}"/>
              </a:ext>
            </a:extLst>
          </p:cNvPr>
          <p:cNvSpPr txBox="1"/>
          <p:nvPr/>
        </p:nvSpPr>
        <p:spPr>
          <a:xfrm>
            <a:off x="430484" y="4856094"/>
            <a:ext cx="3456779" cy="369332"/>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333333"/>
                </a:solidFill>
                <a:cs typeface="Arial" panose="020B0604020202020204" pitchFamily="34" charset="0"/>
              </a:rPr>
              <a:t>Esophageal Motility</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52" t="22857" b="12619"/>
          <a:stretch/>
        </p:blipFill>
        <p:spPr bwMode="auto">
          <a:xfrm>
            <a:off x="236764" y="1175656"/>
            <a:ext cx="4996543" cy="3159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a:extLst>
              <a:ext uri="{FF2B5EF4-FFF2-40B4-BE49-F238E27FC236}">
                <a16:creationId xmlns:a16="http://schemas.microsoft.com/office/drawing/2014/main" xmlns="" id="{B6457EFB-4975-380C-86D5-E7B895DB9794}"/>
              </a:ext>
            </a:extLst>
          </p:cNvPr>
          <p:cNvPicPr>
            <a:picLocks noChangeAspect="1"/>
          </p:cNvPicPr>
          <p:nvPr/>
        </p:nvPicPr>
        <p:blipFill>
          <a:blip r:embed="rId3"/>
          <a:stretch>
            <a:fillRect/>
          </a:stretch>
        </p:blipFill>
        <p:spPr>
          <a:xfrm>
            <a:off x="5233307" y="1525295"/>
            <a:ext cx="2796494" cy="2796494"/>
          </a:xfrm>
          <a:prstGeom prst="rect">
            <a:avLst/>
          </a:prstGeom>
        </p:spPr>
      </p:pic>
      <p:pic>
        <p:nvPicPr>
          <p:cNvPr id="8" name="Immagine 7">
            <a:extLst>
              <a:ext uri="{FF2B5EF4-FFF2-40B4-BE49-F238E27FC236}">
                <a16:creationId xmlns:a16="http://schemas.microsoft.com/office/drawing/2014/main" xmlns="" id="{D3F72C2E-0F48-B98B-7C74-2FC8CCA9DB27}"/>
              </a:ext>
            </a:extLst>
          </p:cNvPr>
          <p:cNvPicPr>
            <a:picLocks noChangeAspect="1"/>
          </p:cNvPicPr>
          <p:nvPr/>
        </p:nvPicPr>
        <p:blipFill>
          <a:blip r:embed="rId4"/>
          <a:stretch>
            <a:fillRect/>
          </a:stretch>
        </p:blipFill>
        <p:spPr>
          <a:xfrm>
            <a:off x="8029801" y="2106404"/>
            <a:ext cx="3953434" cy="1828660"/>
          </a:xfrm>
          <a:prstGeom prst="rect">
            <a:avLst/>
          </a:prstGeom>
        </p:spPr>
      </p:pic>
      <p:sp>
        <p:nvSpPr>
          <p:cNvPr id="10" name="CasellaDiTesto 9">
            <a:extLst>
              <a:ext uri="{FF2B5EF4-FFF2-40B4-BE49-F238E27FC236}">
                <a16:creationId xmlns:a16="http://schemas.microsoft.com/office/drawing/2014/main" xmlns="" id="{C1497606-FA74-36D5-C591-FC10D9D56C16}"/>
              </a:ext>
            </a:extLst>
          </p:cNvPr>
          <p:cNvSpPr txBox="1"/>
          <p:nvPr/>
        </p:nvSpPr>
        <p:spPr>
          <a:xfrm>
            <a:off x="6508374" y="4671428"/>
            <a:ext cx="4016189" cy="615553"/>
          </a:xfrm>
          <a:prstGeom prst="rect">
            <a:avLst/>
          </a:prstGeom>
          <a:noFill/>
        </p:spPr>
        <p:txBody>
          <a:bodyPr wrap="square">
            <a:spAutoFit/>
          </a:bodyPr>
          <a:lstStyle/>
          <a:p>
            <a:pPr marL="285750" indent="-285750" algn="ctr">
              <a:buFont typeface="Arial" panose="020B0604020202020204" pitchFamily="34" charset="0"/>
              <a:buChar char="•"/>
            </a:pPr>
            <a:r>
              <a:rPr lang="it-IT" b="1" dirty="0"/>
              <a:t>Acid </a:t>
            </a:r>
            <a:r>
              <a:rPr lang="it-IT" b="1" dirty="0" err="1"/>
              <a:t>exposure</a:t>
            </a:r>
            <a:r>
              <a:rPr lang="it-IT" b="1" dirty="0"/>
              <a:t> time (AET)</a:t>
            </a:r>
          </a:p>
          <a:p>
            <a:pPr marL="285750" indent="-285750" algn="ctr">
              <a:buFont typeface="Arial" panose="020B0604020202020204" pitchFamily="34" charset="0"/>
              <a:buChar char="•"/>
            </a:pPr>
            <a:r>
              <a:rPr lang="it-IT" sz="1600" dirty="0">
                <a:solidFill>
                  <a:schemeClr val="bg1">
                    <a:lumMod val="65000"/>
                  </a:schemeClr>
                </a:solidFill>
              </a:rPr>
              <a:t>Total </a:t>
            </a:r>
            <a:r>
              <a:rPr lang="it-IT" sz="1600" dirty="0" err="1">
                <a:solidFill>
                  <a:schemeClr val="bg1">
                    <a:lumMod val="65000"/>
                  </a:schemeClr>
                </a:solidFill>
              </a:rPr>
              <a:t>reflux</a:t>
            </a:r>
            <a:r>
              <a:rPr lang="it-IT" sz="1600" dirty="0">
                <a:solidFill>
                  <a:schemeClr val="bg1">
                    <a:lumMod val="65000"/>
                  </a:schemeClr>
                </a:solidFill>
              </a:rPr>
              <a:t> </a:t>
            </a:r>
            <a:r>
              <a:rPr lang="it-IT" sz="1600" dirty="0" err="1">
                <a:solidFill>
                  <a:schemeClr val="bg1">
                    <a:lumMod val="65000"/>
                  </a:schemeClr>
                </a:solidFill>
              </a:rPr>
              <a:t>episodes</a:t>
            </a:r>
            <a:r>
              <a:rPr lang="it-IT" sz="1600" dirty="0">
                <a:solidFill>
                  <a:schemeClr val="bg1">
                    <a:lumMod val="65000"/>
                  </a:schemeClr>
                </a:solidFill>
              </a:rPr>
              <a:t>/MNBI </a:t>
            </a:r>
          </a:p>
        </p:txBody>
      </p:sp>
    </p:spTree>
    <p:extLst>
      <p:ext uri="{BB962C8B-B14F-4D97-AF65-F5344CB8AC3E}">
        <p14:creationId xmlns:p14="http://schemas.microsoft.com/office/powerpoint/2010/main" val="2650250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pPr>
              <a:defRPr/>
            </a:pPr>
            <a:endParaRPr lang="it-IT"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94" t="19396" r="22241" b="36731"/>
          <a:stretch/>
        </p:blipFill>
        <p:spPr bwMode="auto">
          <a:xfrm>
            <a:off x="0" y="0"/>
            <a:ext cx="7693891" cy="197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10" t="36791" r="56468" b="24724"/>
          <a:stretch/>
        </p:blipFill>
        <p:spPr bwMode="auto">
          <a:xfrm>
            <a:off x="7110536" y="1503500"/>
            <a:ext cx="4426596" cy="266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a:extLst>
              <a:ext uri="{FF2B5EF4-FFF2-40B4-BE49-F238E27FC236}">
                <a16:creationId xmlns:a16="http://schemas.microsoft.com/office/drawing/2014/main" xmlns="" id="{5C08A7B9-412A-7B19-D817-AEA25BD46645}"/>
              </a:ext>
            </a:extLst>
          </p:cNvPr>
          <p:cNvSpPr txBox="1"/>
          <p:nvPr/>
        </p:nvSpPr>
        <p:spPr>
          <a:xfrm>
            <a:off x="8147081" y="5667213"/>
            <a:ext cx="3639138" cy="307777"/>
          </a:xfrm>
          <a:prstGeom prst="rect">
            <a:avLst/>
          </a:prstGeom>
          <a:noFill/>
        </p:spPr>
        <p:txBody>
          <a:bodyPr wrap="none" rtlCol="0">
            <a:spAutoFit/>
          </a:bodyPr>
          <a:lstStyle/>
          <a:p>
            <a:r>
              <a:rPr lang="it-IT" sz="1400" i="1" dirty="0">
                <a:latin typeface="Arial" panose="020B0604020202020204" pitchFamily="34" charset="0"/>
                <a:cs typeface="Arial" panose="020B0604020202020204" pitchFamily="34" charset="0"/>
              </a:rPr>
              <a:t>Santonicola et al. </a:t>
            </a:r>
            <a:r>
              <a:rPr lang="it-IT" sz="1400" i="1" dirty="0" err="1">
                <a:latin typeface="Arial" panose="020B0604020202020204" pitchFamily="34" charset="0"/>
                <a:cs typeface="Arial" panose="020B0604020202020204" pitchFamily="34" charset="0"/>
              </a:rPr>
              <a:t>Surgical</a:t>
            </a:r>
            <a:r>
              <a:rPr lang="it-IT" sz="1400" i="1" dirty="0">
                <a:latin typeface="Arial" panose="020B0604020202020204" pitchFamily="34" charset="0"/>
                <a:cs typeface="Arial" panose="020B0604020202020204" pitchFamily="34" charset="0"/>
              </a:rPr>
              <a:t> </a:t>
            </a:r>
            <a:r>
              <a:rPr lang="it-IT" sz="1400" i="1" dirty="0" err="1">
                <a:latin typeface="Arial" panose="020B0604020202020204" pitchFamily="34" charset="0"/>
                <a:cs typeface="Arial" panose="020B0604020202020204" pitchFamily="34" charset="0"/>
              </a:rPr>
              <a:t>Endoscopy</a:t>
            </a:r>
            <a:r>
              <a:rPr lang="it-IT" sz="1400" i="1" dirty="0">
                <a:latin typeface="Arial" panose="020B0604020202020204" pitchFamily="34" charset="0"/>
                <a:cs typeface="Arial" panose="020B0604020202020204" pitchFamily="34" charset="0"/>
              </a:rPr>
              <a:t> 2019</a:t>
            </a:r>
          </a:p>
        </p:txBody>
      </p:sp>
      <p:sp>
        <p:nvSpPr>
          <p:cNvPr id="5" name="CasellaDiTesto 4">
            <a:extLst>
              <a:ext uri="{FF2B5EF4-FFF2-40B4-BE49-F238E27FC236}">
                <a16:creationId xmlns:a16="http://schemas.microsoft.com/office/drawing/2014/main" xmlns="" id="{F99D6CF3-C708-EFE5-2CD8-92300D54EB25}"/>
              </a:ext>
            </a:extLst>
          </p:cNvPr>
          <p:cNvSpPr txBox="1"/>
          <p:nvPr/>
        </p:nvSpPr>
        <p:spPr>
          <a:xfrm>
            <a:off x="177732" y="2164984"/>
            <a:ext cx="6165272" cy="2062103"/>
          </a:xfrm>
          <a:prstGeom prst="rect">
            <a:avLst/>
          </a:prstGeom>
          <a:noFill/>
        </p:spPr>
        <p:txBody>
          <a:bodyPr wrap="square">
            <a:spAutoFit/>
          </a:bodyPr>
          <a:lstStyle/>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41 consecutive morbidly obese patients underwent GERD questionnaires, barium swallow, UGIE, and HRM before bariatric surgery.</a:t>
            </a: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The intraoperative diagnosis of HH was considered the reference standard. All the surgical procedures were performed by a single surgeon who was blinded to UGIE, HRM, and barium.</a:t>
            </a:r>
          </a:p>
          <a:p>
            <a:pPr marL="28575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HH was intraoperatively diagnosed in 11/41 patients </a:t>
            </a:r>
          </a:p>
        </p:txBody>
      </p:sp>
      <p:sp>
        <p:nvSpPr>
          <p:cNvPr id="6" name="CasellaDiTesto 5">
            <a:extLst>
              <a:ext uri="{FF2B5EF4-FFF2-40B4-BE49-F238E27FC236}">
                <a16:creationId xmlns:a16="http://schemas.microsoft.com/office/drawing/2014/main" xmlns="" id="{CBC499E4-652D-090C-9022-C6A56B308312}"/>
              </a:ext>
            </a:extLst>
          </p:cNvPr>
          <p:cNvSpPr txBox="1"/>
          <p:nvPr/>
        </p:nvSpPr>
        <p:spPr>
          <a:xfrm>
            <a:off x="7288188" y="4390384"/>
            <a:ext cx="4585580" cy="646331"/>
          </a:xfrm>
          <a:prstGeom prst="rect">
            <a:avLst/>
          </a:prstGeom>
          <a:solidFill>
            <a:schemeClr val="accent5">
              <a:lumMod val="40000"/>
              <a:lumOff val="60000"/>
            </a:schemeClr>
          </a:solidFill>
        </p:spPr>
        <p:txBody>
          <a:bodyPr wrap="square">
            <a:spAutoFit/>
          </a:bodyPr>
          <a:lstStyle/>
          <a:p>
            <a:pPr algn="just"/>
            <a:r>
              <a:rPr lang="en-US" dirty="0"/>
              <a:t>The combination of UGIE together with HRM reached a sensitivity of 100%. </a:t>
            </a:r>
          </a:p>
        </p:txBody>
      </p:sp>
      <p:pic>
        <p:nvPicPr>
          <p:cNvPr id="8" name="Immagine 7">
            <a:extLst>
              <a:ext uri="{FF2B5EF4-FFF2-40B4-BE49-F238E27FC236}">
                <a16:creationId xmlns:a16="http://schemas.microsoft.com/office/drawing/2014/main" xmlns="" id="{914034E9-1996-F44B-AC46-D305E294404F}"/>
              </a:ext>
            </a:extLst>
          </p:cNvPr>
          <p:cNvPicPr>
            <a:picLocks noChangeAspect="1"/>
          </p:cNvPicPr>
          <p:nvPr/>
        </p:nvPicPr>
        <p:blipFill rotWithShape="1">
          <a:blip r:embed="rId4"/>
          <a:srcRect l="48193" t="44357" r="32871" b="39141"/>
          <a:stretch/>
        </p:blipFill>
        <p:spPr>
          <a:xfrm>
            <a:off x="1074197" y="4227087"/>
            <a:ext cx="3829616" cy="1877263"/>
          </a:xfrm>
          <a:prstGeom prst="rect">
            <a:avLst/>
          </a:prstGeom>
        </p:spPr>
      </p:pic>
    </p:spTree>
    <p:extLst>
      <p:ext uri="{BB962C8B-B14F-4D97-AF65-F5344CB8AC3E}">
        <p14:creationId xmlns:p14="http://schemas.microsoft.com/office/powerpoint/2010/main" val="15618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xmlns="" id="{2B4127CA-9CD5-4CD9-BD80-A2349BD56D57}"/>
              </a:ext>
            </a:extLst>
          </p:cNvPr>
          <p:cNvPicPr>
            <a:picLocks noChangeAspect="1"/>
          </p:cNvPicPr>
          <p:nvPr/>
        </p:nvPicPr>
        <p:blipFill>
          <a:blip r:embed="rId3"/>
          <a:stretch>
            <a:fillRect/>
          </a:stretch>
        </p:blipFill>
        <p:spPr>
          <a:xfrm>
            <a:off x="1513160" y="77780"/>
            <a:ext cx="4999654" cy="1740009"/>
          </a:xfrm>
          <a:prstGeom prst="rect">
            <a:avLst/>
          </a:prstGeom>
        </p:spPr>
      </p:pic>
      <p:sp>
        <p:nvSpPr>
          <p:cNvPr id="12" name="CasellaDiTesto 11">
            <a:extLst>
              <a:ext uri="{FF2B5EF4-FFF2-40B4-BE49-F238E27FC236}">
                <a16:creationId xmlns:a16="http://schemas.microsoft.com/office/drawing/2014/main" xmlns="" id="{95BF3930-9C9C-49F4-9C5F-B3994B4FCBF9}"/>
              </a:ext>
            </a:extLst>
          </p:cNvPr>
          <p:cNvSpPr txBox="1"/>
          <p:nvPr/>
        </p:nvSpPr>
        <p:spPr>
          <a:xfrm>
            <a:off x="1178711" y="2446910"/>
            <a:ext cx="10330775" cy="2862322"/>
          </a:xfrm>
          <a:prstGeom prst="rect">
            <a:avLst/>
          </a:prstGeom>
          <a:noFill/>
        </p:spPr>
        <p:txBody>
          <a:bodyPr wrap="square" rtlCol="0">
            <a:spAutoFit/>
          </a:bodyPr>
          <a:lstStyle/>
          <a:p>
            <a:pPr marL="342900" indent="-342900" algn="just">
              <a:buAutoNum type="arabicPeriod"/>
            </a:pPr>
            <a:r>
              <a:rPr lang="en-US" dirty="0"/>
              <a:t>EGD should be considered for all patients with upper GI symptoms planning to undergo a bariatric procedure due to the frequency of pathology that may alter management. </a:t>
            </a:r>
          </a:p>
          <a:p>
            <a:pPr marL="342900" indent="-342900" algn="just">
              <a:buAutoNum type="arabicPeriod"/>
            </a:pPr>
            <a:endParaRPr lang="en-US" dirty="0"/>
          </a:p>
          <a:p>
            <a:pPr marL="342900" indent="-342900" algn="just">
              <a:buAutoNum type="arabicPeriod"/>
            </a:pPr>
            <a:r>
              <a:rPr lang="en-US" dirty="0"/>
              <a:t>EGD should be considered for patients without upper GI symptoms who are planning to undergo a bariatric procedure due to the 25.3% chance of an unexpected finding that may alter management or contra-indicate surgery. </a:t>
            </a:r>
          </a:p>
          <a:p>
            <a:pPr marL="342900" indent="-342900" algn="just">
              <a:buAutoNum type="arabicPeriod"/>
            </a:pPr>
            <a:endParaRPr lang="en-US" dirty="0"/>
          </a:p>
          <a:p>
            <a:pPr marL="342900" indent="-342900" algn="just">
              <a:buAutoNum type="arabicPeriod"/>
            </a:pPr>
            <a:r>
              <a:rPr lang="en-US" dirty="0"/>
              <a:t>EGD should be routinely considered in populations where the community incidence of significant gastric and esophageal pathology is high, particularly when the procedure will lead to part of the stomach being inaccessible (for example RYGB and OAGB).</a:t>
            </a:r>
            <a:endParaRPr lang="it-IT" dirty="0"/>
          </a:p>
        </p:txBody>
      </p:sp>
      <p:cxnSp>
        <p:nvCxnSpPr>
          <p:cNvPr id="4" name="Connettore diritto 3">
            <a:extLst>
              <a:ext uri="{FF2B5EF4-FFF2-40B4-BE49-F238E27FC236}">
                <a16:creationId xmlns:a16="http://schemas.microsoft.com/office/drawing/2014/main" xmlns="" id="{7ED5D35D-CF07-4563-B745-1FE03FD03C74}"/>
              </a:ext>
            </a:extLst>
          </p:cNvPr>
          <p:cNvCxnSpPr>
            <a:cxnSpLocks/>
          </p:cNvCxnSpPr>
          <p:nvPr/>
        </p:nvCxnSpPr>
        <p:spPr>
          <a:xfrm>
            <a:off x="3440779" y="3878071"/>
            <a:ext cx="4884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diritto 6">
            <a:extLst>
              <a:ext uri="{FF2B5EF4-FFF2-40B4-BE49-F238E27FC236}">
                <a16:creationId xmlns:a16="http://schemas.microsoft.com/office/drawing/2014/main" xmlns="" id="{F85DA636-3866-4FC5-9910-8E1EBCB85ABC}"/>
              </a:ext>
            </a:extLst>
          </p:cNvPr>
          <p:cNvCxnSpPr>
            <a:cxnSpLocks/>
          </p:cNvCxnSpPr>
          <p:nvPr/>
        </p:nvCxnSpPr>
        <p:spPr>
          <a:xfrm>
            <a:off x="4618380" y="3590351"/>
            <a:ext cx="3615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Immagine 12">
            <a:extLst>
              <a:ext uri="{FF2B5EF4-FFF2-40B4-BE49-F238E27FC236}">
                <a16:creationId xmlns:a16="http://schemas.microsoft.com/office/drawing/2014/main" xmlns="" id="{512A90D1-E1A3-41E6-A333-16E2D4B7A669}"/>
              </a:ext>
            </a:extLst>
          </p:cNvPr>
          <p:cNvPicPr>
            <a:picLocks noChangeAspect="1"/>
          </p:cNvPicPr>
          <p:nvPr/>
        </p:nvPicPr>
        <p:blipFill>
          <a:blip r:embed="rId4"/>
          <a:stretch>
            <a:fillRect/>
          </a:stretch>
        </p:blipFill>
        <p:spPr>
          <a:xfrm>
            <a:off x="9480377" y="153108"/>
            <a:ext cx="980177" cy="980177"/>
          </a:xfrm>
          <a:prstGeom prst="rect">
            <a:avLst/>
          </a:prstGeom>
        </p:spPr>
      </p:pic>
      <p:cxnSp>
        <p:nvCxnSpPr>
          <p:cNvPr id="2" name="Connettore diritto 1">
            <a:extLst>
              <a:ext uri="{FF2B5EF4-FFF2-40B4-BE49-F238E27FC236}">
                <a16:creationId xmlns:a16="http://schemas.microsoft.com/office/drawing/2014/main" xmlns="" id="{35C06A6E-0DD8-FEE4-8315-0C61A99CE511}"/>
              </a:ext>
            </a:extLst>
          </p:cNvPr>
          <p:cNvCxnSpPr/>
          <p:nvPr/>
        </p:nvCxnSpPr>
        <p:spPr>
          <a:xfrm flipV="1">
            <a:off x="1534840" y="1391405"/>
            <a:ext cx="9144000" cy="9796"/>
          </a:xfrm>
          <a:prstGeom prst="line">
            <a:avLst/>
          </a:prstGeom>
          <a:ln w="38100">
            <a:solidFill>
              <a:srgbClr val="0077B5"/>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827"/>
          <a:stretch/>
        </p:blipFill>
        <p:spPr bwMode="auto">
          <a:xfrm>
            <a:off x="10529077" y="0"/>
            <a:ext cx="1662923" cy="162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925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6D698017-FC3A-71E3-4A6C-911618CD06F0}"/>
              </a:ext>
            </a:extLst>
          </p:cNvPr>
          <p:cNvPicPr>
            <a:picLocks noChangeAspect="1"/>
          </p:cNvPicPr>
          <p:nvPr/>
        </p:nvPicPr>
        <p:blipFill>
          <a:blip r:embed="rId2"/>
          <a:srcRect l="44200" t="8994" r="-1" b="12907"/>
          <a:stretch>
            <a:fillRect/>
          </a:stretch>
        </p:blipFill>
        <p:spPr>
          <a:xfrm>
            <a:off x="184824" y="97276"/>
            <a:ext cx="1624519" cy="1769951"/>
          </a:xfrm>
          <a:prstGeom prst="rect">
            <a:avLst/>
          </a:prstGeom>
        </p:spPr>
      </p:pic>
      <p:pic>
        <p:nvPicPr>
          <p:cNvPr id="5" name="Immagine 4">
            <a:extLst>
              <a:ext uri="{FF2B5EF4-FFF2-40B4-BE49-F238E27FC236}">
                <a16:creationId xmlns:a16="http://schemas.microsoft.com/office/drawing/2014/main" xmlns="" id="{24DB6C37-48DF-DD7D-9792-BEF1AC71D37E}"/>
              </a:ext>
            </a:extLst>
          </p:cNvPr>
          <p:cNvPicPr>
            <a:picLocks noChangeAspect="1"/>
          </p:cNvPicPr>
          <p:nvPr/>
        </p:nvPicPr>
        <p:blipFill>
          <a:blip r:embed="rId3"/>
          <a:srcRect l="38697" t="18723" r="23883" b="55468"/>
          <a:stretch>
            <a:fillRect/>
          </a:stretch>
        </p:blipFill>
        <p:spPr>
          <a:xfrm>
            <a:off x="0" y="2145880"/>
            <a:ext cx="6614808" cy="2566240"/>
          </a:xfrm>
          <a:prstGeom prst="rect">
            <a:avLst/>
          </a:prstGeom>
        </p:spPr>
      </p:pic>
      <p:pic>
        <p:nvPicPr>
          <p:cNvPr id="7" name="Immagine 6">
            <a:extLst>
              <a:ext uri="{FF2B5EF4-FFF2-40B4-BE49-F238E27FC236}">
                <a16:creationId xmlns:a16="http://schemas.microsoft.com/office/drawing/2014/main" xmlns="" id="{E3B79022-D205-202C-EBE8-ED30BA3BDA97}"/>
              </a:ext>
            </a:extLst>
          </p:cNvPr>
          <p:cNvPicPr>
            <a:picLocks noChangeAspect="1"/>
          </p:cNvPicPr>
          <p:nvPr/>
        </p:nvPicPr>
        <p:blipFill>
          <a:blip r:embed="rId4"/>
          <a:srcRect l="38697" t="17873" r="23164" b="55319"/>
          <a:stretch>
            <a:fillRect/>
          </a:stretch>
        </p:blipFill>
        <p:spPr>
          <a:xfrm>
            <a:off x="1809343" y="97276"/>
            <a:ext cx="4961108" cy="1838529"/>
          </a:xfrm>
          <a:prstGeom prst="rect">
            <a:avLst/>
          </a:prstGeom>
        </p:spPr>
      </p:pic>
      <p:sp>
        <p:nvSpPr>
          <p:cNvPr id="9" name="CasellaDiTesto 8">
            <a:extLst>
              <a:ext uri="{FF2B5EF4-FFF2-40B4-BE49-F238E27FC236}">
                <a16:creationId xmlns:a16="http://schemas.microsoft.com/office/drawing/2014/main" xmlns="" id="{0D62CB48-8F2A-411C-E9F5-AB2D005173C5}"/>
              </a:ext>
            </a:extLst>
          </p:cNvPr>
          <p:cNvSpPr txBox="1"/>
          <p:nvPr/>
        </p:nvSpPr>
        <p:spPr>
          <a:xfrm>
            <a:off x="6614808" y="685960"/>
            <a:ext cx="4345833" cy="1077218"/>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3718 </a:t>
            </a:r>
            <a:r>
              <a:rPr lang="it-IT" sz="1600" dirty="0" err="1">
                <a:latin typeface="Arial" panose="020B0604020202020204" pitchFamily="34" charset="0"/>
                <a:cs typeface="Arial" panose="020B0604020202020204" pitchFamily="34" charset="0"/>
              </a:rPr>
              <a:t>patients</a:t>
            </a:r>
            <a:endParaRPr lang="it-IT"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63.7% </a:t>
            </a:r>
            <a:r>
              <a:rPr lang="en-US" sz="1600" b="1" dirty="0">
                <a:latin typeface="Arial" panose="020B0604020202020204" pitchFamily="34" charset="0"/>
                <a:cs typeface="Arial" panose="020B0604020202020204" pitchFamily="34" charset="0"/>
              </a:rPr>
              <a:t>no preoperative EGD</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15.6% preoperative EGD without biopsies</a:t>
            </a:r>
          </a:p>
          <a:p>
            <a:r>
              <a:rPr lang="en-US" sz="1600" dirty="0">
                <a:latin typeface="Arial" panose="020B0604020202020204" pitchFamily="34" charset="0"/>
                <a:cs typeface="Arial" panose="020B0604020202020204" pitchFamily="34" charset="0"/>
              </a:rPr>
              <a:t>20.7% preoperative EGD with biopsies.</a:t>
            </a:r>
          </a:p>
        </p:txBody>
      </p:sp>
      <p:sp>
        <p:nvSpPr>
          <p:cNvPr id="12" name="CasellaDiTesto 11">
            <a:extLst>
              <a:ext uri="{FF2B5EF4-FFF2-40B4-BE49-F238E27FC236}">
                <a16:creationId xmlns:a16="http://schemas.microsoft.com/office/drawing/2014/main" xmlns="" id="{9E1BF3C1-6CAE-623D-AE8B-5C4291BBE5F4}"/>
              </a:ext>
            </a:extLst>
          </p:cNvPr>
          <p:cNvSpPr txBox="1"/>
          <p:nvPr/>
        </p:nvSpPr>
        <p:spPr>
          <a:xfrm>
            <a:off x="6410527" y="2952983"/>
            <a:ext cx="5543968" cy="2031325"/>
          </a:xfrm>
          <a:prstGeom prst="rect">
            <a:avLst/>
          </a:prstGeom>
          <a:solidFill>
            <a:srgbClr val="FFC000"/>
          </a:solidFill>
        </p:spPr>
        <p:txBody>
          <a:bodyPr wrap="square">
            <a:spAutoFit/>
          </a:bodyPr>
          <a:lstStyle/>
          <a:p>
            <a:r>
              <a:rPr lang="en-US" dirty="0"/>
              <a:t>23,368 patients </a:t>
            </a:r>
          </a:p>
          <a:p>
            <a:r>
              <a:rPr lang="en-US" dirty="0"/>
              <a:t>47 studies included in the review</a:t>
            </a:r>
          </a:p>
          <a:p>
            <a:r>
              <a:rPr lang="en-US" dirty="0"/>
              <a:t>40.8% no novel findings, </a:t>
            </a:r>
          </a:p>
          <a:p>
            <a:r>
              <a:rPr lang="en-US" dirty="0"/>
              <a:t>39.7% novel findings which did not affect surgical planning, </a:t>
            </a:r>
          </a:p>
          <a:p>
            <a:r>
              <a:rPr lang="en-US" dirty="0"/>
              <a:t>19.8% findings affecting surgical planning</a:t>
            </a:r>
          </a:p>
          <a:p>
            <a:r>
              <a:rPr lang="en-US" dirty="0"/>
              <a:t>0.3% were ruled to not be suitable for bariatric surgery</a:t>
            </a:r>
            <a:endParaRPr lang="it-IT" dirty="0"/>
          </a:p>
        </p:txBody>
      </p:sp>
      <p:sp>
        <p:nvSpPr>
          <p:cNvPr id="14" name="CasellaDiTesto 13">
            <a:extLst>
              <a:ext uri="{FF2B5EF4-FFF2-40B4-BE49-F238E27FC236}">
                <a16:creationId xmlns:a16="http://schemas.microsoft.com/office/drawing/2014/main" xmlns="" id="{4118DBB8-DF80-CFE0-B0E2-BEE16F843CC9}"/>
              </a:ext>
            </a:extLst>
          </p:cNvPr>
          <p:cNvSpPr txBox="1"/>
          <p:nvPr/>
        </p:nvSpPr>
        <p:spPr>
          <a:xfrm>
            <a:off x="316149" y="4917969"/>
            <a:ext cx="5860915" cy="830997"/>
          </a:xfrm>
          <a:prstGeom prst="rect">
            <a:avLst/>
          </a:prstGeom>
          <a:solidFill>
            <a:srgbClr val="FFC000"/>
          </a:solidFill>
        </p:spPr>
        <p:txBody>
          <a:bodyPr wrap="square">
            <a:spAutoFit/>
          </a:bodyPr>
          <a:lstStyle/>
          <a:p>
            <a:pPr algn="just"/>
            <a:r>
              <a:rPr lang="en-US" sz="1600" i="1" dirty="0">
                <a:latin typeface="Arial" panose="020B0604020202020204" pitchFamily="34" charset="0"/>
                <a:cs typeface="Arial" panose="020B0604020202020204" pitchFamily="34" charset="0"/>
              </a:rPr>
              <a:t>Despite preoperative OGDs being recommended in all</a:t>
            </a:r>
          </a:p>
          <a:p>
            <a:pPr algn="just"/>
            <a:r>
              <a:rPr lang="en-US" sz="1600" i="1" dirty="0">
                <a:latin typeface="Arial" panose="020B0604020202020204" pitchFamily="34" charset="0"/>
                <a:cs typeface="Arial" panose="020B0604020202020204" pitchFamily="34" charset="0"/>
              </a:rPr>
              <a:t>patients due to undergo bariatric surgery (in Europe), they are only changing management in roughly </a:t>
            </a:r>
            <a:r>
              <a:rPr lang="en-US" sz="1600" b="1" i="1" dirty="0">
                <a:latin typeface="Arial" panose="020B0604020202020204" pitchFamily="34" charset="0"/>
                <a:cs typeface="Arial" panose="020B0604020202020204" pitchFamily="34" charset="0"/>
              </a:rPr>
              <a:t>one-fifth</a:t>
            </a:r>
            <a:r>
              <a:rPr lang="en-US" sz="1600" i="1" dirty="0">
                <a:latin typeface="Arial" panose="020B0604020202020204" pitchFamily="34" charset="0"/>
                <a:cs typeface="Arial" panose="020B0604020202020204" pitchFamily="34" charset="0"/>
              </a:rPr>
              <a:t> of all patients.</a:t>
            </a:r>
            <a:endParaRPr lang="it-IT"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87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562C8640-066D-9362-2D6E-362DE68A3AE7}"/>
              </a:ext>
            </a:extLst>
          </p:cNvPr>
          <p:cNvPicPr>
            <a:picLocks noChangeAspect="1"/>
          </p:cNvPicPr>
          <p:nvPr/>
        </p:nvPicPr>
        <p:blipFill>
          <a:blip r:embed="rId3"/>
          <a:srcRect l="38478" t="18551" r="22962" b="57246"/>
          <a:stretch>
            <a:fillRect/>
          </a:stretch>
        </p:blipFill>
        <p:spPr>
          <a:xfrm>
            <a:off x="228600" y="208721"/>
            <a:ext cx="5764695" cy="2035316"/>
          </a:xfrm>
          <a:prstGeom prst="rect">
            <a:avLst/>
          </a:prstGeom>
        </p:spPr>
      </p:pic>
      <p:pic>
        <p:nvPicPr>
          <p:cNvPr id="6" name="Immagine 5">
            <a:extLst>
              <a:ext uri="{FF2B5EF4-FFF2-40B4-BE49-F238E27FC236}">
                <a16:creationId xmlns:a16="http://schemas.microsoft.com/office/drawing/2014/main" xmlns="" id="{884B3982-AB59-62A7-5922-3ECFC0C9F73C}"/>
              </a:ext>
            </a:extLst>
          </p:cNvPr>
          <p:cNvPicPr>
            <a:picLocks noChangeAspect="1"/>
          </p:cNvPicPr>
          <p:nvPr/>
        </p:nvPicPr>
        <p:blipFill>
          <a:blip r:embed="rId4"/>
          <a:srcRect l="42882" t="38551" r="27934" b="19566"/>
          <a:stretch>
            <a:fillRect/>
          </a:stretch>
        </p:blipFill>
        <p:spPr>
          <a:xfrm>
            <a:off x="609371" y="2273384"/>
            <a:ext cx="4167580" cy="3364331"/>
          </a:xfrm>
          <a:prstGeom prst="rect">
            <a:avLst/>
          </a:prstGeom>
        </p:spPr>
      </p:pic>
      <p:pic>
        <p:nvPicPr>
          <p:cNvPr id="8" name="Immagine 7">
            <a:extLst>
              <a:ext uri="{FF2B5EF4-FFF2-40B4-BE49-F238E27FC236}">
                <a16:creationId xmlns:a16="http://schemas.microsoft.com/office/drawing/2014/main" xmlns="" id="{D754CF95-3663-7FBE-FB26-BC7EAAF14A2B}"/>
              </a:ext>
            </a:extLst>
          </p:cNvPr>
          <p:cNvPicPr>
            <a:picLocks noChangeAspect="1"/>
          </p:cNvPicPr>
          <p:nvPr/>
        </p:nvPicPr>
        <p:blipFill>
          <a:blip r:embed="rId5"/>
          <a:srcRect l="41168" t="55362" r="26223" b="25942"/>
          <a:stretch>
            <a:fillRect/>
          </a:stretch>
        </p:blipFill>
        <p:spPr>
          <a:xfrm>
            <a:off x="6088916" y="456095"/>
            <a:ext cx="4776952" cy="1540567"/>
          </a:xfrm>
          <a:prstGeom prst="rect">
            <a:avLst/>
          </a:prstGeom>
        </p:spPr>
      </p:pic>
      <p:sp>
        <p:nvSpPr>
          <p:cNvPr id="10" name="CasellaDiTesto 9">
            <a:extLst>
              <a:ext uri="{FF2B5EF4-FFF2-40B4-BE49-F238E27FC236}">
                <a16:creationId xmlns:a16="http://schemas.microsoft.com/office/drawing/2014/main" xmlns="" id="{582606B2-1888-32B8-3C0E-3CBA5C9381C0}"/>
              </a:ext>
            </a:extLst>
          </p:cNvPr>
          <p:cNvSpPr txBox="1"/>
          <p:nvPr/>
        </p:nvSpPr>
        <p:spPr>
          <a:xfrm>
            <a:off x="5484973" y="2273384"/>
            <a:ext cx="6097656" cy="3139321"/>
          </a:xfrm>
          <a:prstGeom prst="rect">
            <a:avLst/>
          </a:prstGeom>
          <a:solidFill>
            <a:srgbClr val="FFC000"/>
          </a:solidFill>
        </p:spPr>
        <p:txBody>
          <a:bodyPr wrap="square">
            <a:spAutoFit/>
          </a:bodyPr>
          <a:lstStyle/>
          <a:p>
            <a:pPr algn="just"/>
            <a:r>
              <a:rPr lang="en-US" dirty="0"/>
              <a:t>There was correlation between tomographic and endoscopic findings for the presence (p=0.005) and size of HH (p=0.0002).</a:t>
            </a:r>
          </a:p>
          <a:p>
            <a:pPr algn="just"/>
            <a:endParaRPr lang="en-US" dirty="0"/>
          </a:p>
          <a:p>
            <a:pPr algn="just"/>
            <a:r>
              <a:rPr lang="en-US" dirty="0"/>
              <a:t>There was </a:t>
            </a:r>
            <a:r>
              <a:rPr lang="en-US" b="1" dirty="0"/>
              <a:t>no correlation </a:t>
            </a:r>
            <a:r>
              <a:rPr lang="en-US" dirty="0"/>
              <a:t>between tomographic and manometric findings for the diagnosis of HH (p=0.1). </a:t>
            </a:r>
          </a:p>
          <a:p>
            <a:pPr algn="just"/>
            <a:r>
              <a:rPr lang="en-US" dirty="0"/>
              <a:t>There was </a:t>
            </a:r>
            <a:r>
              <a:rPr lang="en-US" b="1" dirty="0"/>
              <a:t>no correlation </a:t>
            </a:r>
            <a:r>
              <a:rPr lang="en-US" dirty="0"/>
              <a:t>between hiatal area and lower esophageal sphincter basal pressure (p=0.08).</a:t>
            </a:r>
          </a:p>
          <a:p>
            <a:pPr algn="just"/>
            <a:r>
              <a:rPr lang="en-US" dirty="0"/>
              <a:t>There was </a:t>
            </a:r>
            <a:r>
              <a:rPr lang="en-US" b="1" dirty="0"/>
              <a:t>no correlation </a:t>
            </a:r>
            <a:r>
              <a:rPr lang="en-US" dirty="0"/>
              <a:t>between the herniated gastric volume (p=0.6), distance EGJ-hiatus (p=0.6), total gastric volume (p=0.9), and hiatal area (p=0.6) with the DeMeester score.</a:t>
            </a:r>
            <a:endParaRPr lang="it-IT" dirty="0"/>
          </a:p>
        </p:txBody>
      </p:sp>
    </p:spTree>
    <p:extLst>
      <p:ext uri="{BB962C8B-B14F-4D97-AF65-F5344CB8AC3E}">
        <p14:creationId xmlns:p14="http://schemas.microsoft.com/office/powerpoint/2010/main" val="120642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xmlns="" id="{1DC358F4-F750-F34D-53CF-34A34FC4C440}"/>
              </a:ext>
            </a:extLst>
          </p:cNvPr>
          <p:cNvPicPr>
            <a:picLocks noChangeAspect="1"/>
          </p:cNvPicPr>
          <p:nvPr/>
        </p:nvPicPr>
        <p:blipFill rotWithShape="1">
          <a:blip r:embed="rId3"/>
          <a:srcRect l="8325" t="16087" r="81723" b="30461"/>
          <a:stretch/>
        </p:blipFill>
        <p:spPr>
          <a:xfrm>
            <a:off x="1043608" y="934277"/>
            <a:ext cx="1023730" cy="3665715"/>
          </a:xfrm>
          <a:prstGeom prst="rect">
            <a:avLst/>
          </a:prstGeom>
        </p:spPr>
      </p:pic>
      <p:sp>
        <p:nvSpPr>
          <p:cNvPr id="14" name="CasellaDiTesto 13">
            <a:extLst>
              <a:ext uri="{FF2B5EF4-FFF2-40B4-BE49-F238E27FC236}">
                <a16:creationId xmlns:a16="http://schemas.microsoft.com/office/drawing/2014/main" xmlns="" id="{6F974A63-FFBD-9F15-C996-2FE1B62199F4}"/>
              </a:ext>
            </a:extLst>
          </p:cNvPr>
          <p:cNvSpPr txBox="1"/>
          <p:nvPr/>
        </p:nvSpPr>
        <p:spPr>
          <a:xfrm>
            <a:off x="1928505" y="1174354"/>
            <a:ext cx="9375033" cy="646331"/>
          </a:xfrm>
          <a:prstGeom prst="rect">
            <a:avLst/>
          </a:prstGeom>
          <a:noFill/>
        </p:spPr>
        <p:txBody>
          <a:bodyPr wrap="square">
            <a:spAutoFit/>
          </a:bodyPr>
          <a:lstStyle/>
          <a:p>
            <a:r>
              <a:rPr lang="it-IT" dirty="0">
                <a:latin typeface="Arial" panose="020B0604020202020204" pitchFamily="34" charset="0"/>
                <a:cs typeface="Arial" panose="020B0604020202020204" pitchFamily="34" charset="0"/>
              </a:rPr>
              <a:t>La malattia da reflusso e l’ernia iatale sono frequenti nei candidati a chirurgia bariatrica (≈40–60%).</a:t>
            </a:r>
          </a:p>
        </p:txBody>
      </p:sp>
      <p:sp>
        <p:nvSpPr>
          <p:cNvPr id="16" name="CasellaDiTesto 15">
            <a:extLst>
              <a:ext uri="{FF2B5EF4-FFF2-40B4-BE49-F238E27FC236}">
                <a16:creationId xmlns:a16="http://schemas.microsoft.com/office/drawing/2014/main" xmlns="" id="{88300FB5-A7CB-ED6E-B629-7B4C47FEF2A7}"/>
              </a:ext>
            </a:extLst>
          </p:cNvPr>
          <p:cNvSpPr txBox="1"/>
          <p:nvPr/>
        </p:nvSpPr>
        <p:spPr>
          <a:xfrm>
            <a:off x="1881192" y="2060761"/>
            <a:ext cx="9375032" cy="646331"/>
          </a:xfrm>
          <a:prstGeom prst="rect">
            <a:avLst/>
          </a:prstGeom>
          <a:noFill/>
        </p:spPr>
        <p:txBody>
          <a:bodyPr wrap="square">
            <a:spAutoFit/>
          </a:bodyPr>
          <a:lstStyle/>
          <a:p>
            <a:r>
              <a:rPr lang="it-IT" dirty="0">
                <a:latin typeface="Arial" panose="020B0604020202020204" pitchFamily="34" charset="0"/>
                <a:cs typeface="Arial" panose="020B0604020202020204" pitchFamily="34" charset="0"/>
              </a:rPr>
              <a:t>La sola valutazione clinica (sui sintomi) non è affidabile → necessaria una diagnostica </a:t>
            </a:r>
            <a:r>
              <a:rPr lang="it-IT" b="1" dirty="0">
                <a:latin typeface="Arial" panose="020B0604020202020204" pitchFamily="34" charset="0"/>
                <a:cs typeface="Arial" panose="020B0604020202020204" pitchFamily="34" charset="0"/>
              </a:rPr>
              <a:t>oggettiva</a:t>
            </a:r>
            <a:r>
              <a:rPr lang="it-IT" dirty="0">
                <a:latin typeface="Arial" panose="020B0604020202020204" pitchFamily="34" charset="0"/>
                <a:cs typeface="Arial" panose="020B0604020202020204" pitchFamily="34" charset="0"/>
              </a:rPr>
              <a:t>.</a:t>
            </a:r>
          </a:p>
        </p:txBody>
      </p:sp>
      <p:sp>
        <p:nvSpPr>
          <p:cNvPr id="18" name="CasellaDiTesto 17">
            <a:extLst>
              <a:ext uri="{FF2B5EF4-FFF2-40B4-BE49-F238E27FC236}">
                <a16:creationId xmlns:a16="http://schemas.microsoft.com/office/drawing/2014/main" xmlns="" id="{47DD16EB-B683-1F1E-3307-C67322934DA4}"/>
              </a:ext>
            </a:extLst>
          </p:cNvPr>
          <p:cNvSpPr txBox="1"/>
          <p:nvPr/>
        </p:nvSpPr>
        <p:spPr>
          <a:xfrm>
            <a:off x="1928505" y="2929086"/>
            <a:ext cx="7361409" cy="646331"/>
          </a:xfrm>
          <a:prstGeom prst="rect">
            <a:avLst/>
          </a:prstGeom>
          <a:noFill/>
        </p:spPr>
        <p:txBody>
          <a:bodyPr wrap="square">
            <a:spAutoFit/>
          </a:bodyPr>
          <a:lstStyle/>
          <a:p>
            <a:r>
              <a:rPr lang="it-IT" dirty="0">
                <a:latin typeface="Arial" panose="020B0604020202020204" pitchFamily="34" charset="0"/>
                <a:cs typeface="Arial" panose="020B0604020202020204" pitchFamily="34" charset="0"/>
              </a:rPr>
              <a:t>L’EGDS preoperatoria è raccomandata in tutti i pazienti, anche asintomatici</a:t>
            </a:r>
          </a:p>
        </p:txBody>
      </p:sp>
      <p:sp>
        <p:nvSpPr>
          <p:cNvPr id="20" name="CasellaDiTesto 19">
            <a:extLst>
              <a:ext uri="{FF2B5EF4-FFF2-40B4-BE49-F238E27FC236}">
                <a16:creationId xmlns:a16="http://schemas.microsoft.com/office/drawing/2014/main" xmlns="" id="{8EBFA3AD-E71F-CAD1-32D8-7093010CD6E3}"/>
              </a:ext>
            </a:extLst>
          </p:cNvPr>
          <p:cNvSpPr txBox="1"/>
          <p:nvPr/>
        </p:nvSpPr>
        <p:spPr>
          <a:xfrm>
            <a:off x="1928505" y="3784458"/>
            <a:ext cx="9141572" cy="646331"/>
          </a:xfrm>
          <a:prstGeom prst="rect">
            <a:avLst/>
          </a:prstGeom>
          <a:noFill/>
        </p:spPr>
        <p:txBody>
          <a:bodyPr wrap="square">
            <a:spAutoFit/>
          </a:bodyPr>
          <a:lstStyle/>
          <a:p>
            <a:r>
              <a:rPr lang="it-IT" dirty="0">
                <a:latin typeface="Arial" panose="020B0604020202020204" pitchFamily="34" charset="0"/>
                <a:cs typeface="Arial" panose="020B0604020202020204" pitchFamily="34" charset="0"/>
              </a:rPr>
              <a:t>La combinazione di EGDS e manometria ad alta risoluzione (HRM) migliora l’accuratezza diagnostica e la pianificazione chirurgica</a:t>
            </a:r>
          </a:p>
        </p:txBody>
      </p:sp>
      <p:sp>
        <p:nvSpPr>
          <p:cNvPr id="21" name="CasellaDiTesto 20">
            <a:extLst>
              <a:ext uri="{FF2B5EF4-FFF2-40B4-BE49-F238E27FC236}">
                <a16:creationId xmlns:a16="http://schemas.microsoft.com/office/drawing/2014/main" xmlns="" id="{8E01C9D6-FE07-7FE8-5F5B-9675DF95C02F}"/>
              </a:ext>
            </a:extLst>
          </p:cNvPr>
          <p:cNvSpPr txBox="1"/>
          <p:nvPr/>
        </p:nvSpPr>
        <p:spPr>
          <a:xfrm>
            <a:off x="4484451" y="364128"/>
            <a:ext cx="3416320" cy="646331"/>
          </a:xfrm>
          <a:prstGeom prst="rect">
            <a:avLst/>
          </a:prstGeom>
          <a:noFill/>
        </p:spPr>
        <p:txBody>
          <a:bodyPr wrap="none" rtlCol="0">
            <a:spAutoFit/>
          </a:bodyPr>
          <a:lstStyle/>
          <a:p>
            <a:r>
              <a:rPr lang="it-IT" sz="3600" b="1" dirty="0">
                <a:latin typeface="Arial" panose="020B0604020202020204" pitchFamily="34" charset="0"/>
                <a:cs typeface="Arial" panose="020B0604020202020204" pitchFamily="34" charset="0"/>
              </a:rPr>
              <a:t>CONCLUSIONI</a:t>
            </a:r>
          </a:p>
        </p:txBody>
      </p:sp>
    </p:spTree>
    <p:extLst>
      <p:ext uri="{BB962C8B-B14F-4D97-AF65-F5344CB8AC3E}">
        <p14:creationId xmlns:p14="http://schemas.microsoft.com/office/powerpoint/2010/main" val="13111067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7BBDA2F9-ACC3-E87F-9E93-BFEFAC14AAAE}"/>
              </a:ext>
            </a:extLst>
          </p:cNvPr>
          <p:cNvSpPr txBox="1"/>
          <p:nvPr/>
        </p:nvSpPr>
        <p:spPr>
          <a:xfrm>
            <a:off x="2423842" y="521978"/>
            <a:ext cx="8184204" cy="72537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it-IT" sz="4800" b="1" i="0" kern="1200" spc="-50" baseline="0" dirty="0">
                <a:solidFill>
                  <a:schemeClr val="tx1">
                    <a:lumMod val="75000"/>
                    <a:lumOff val="25000"/>
                  </a:schemeClr>
                </a:solidFill>
                <a:latin typeface="Arial" panose="020B0604020202020204" pitchFamily="34" charset="0"/>
                <a:ea typeface="+mj-ea"/>
                <a:cs typeface="Arial" panose="020B0604020202020204" pitchFamily="34" charset="0"/>
              </a:rPr>
              <a:t>TAKE HOME MESSAGES</a:t>
            </a:r>
          </a:p>
        </p:txBody>
      </p:sp>
      <p:pic>
        <p:nvPicPr>
          <p:cNvPr id="3" name="Immagine 2">
            <a:extLst>
              <a:ext uri="{FF2B5EF4-FFF2-40B4-BE49-F238E27FC236}">
                <a16:creationId xmlns:a16="http://schemas.microsoft.com/office/drawing/2014/main" xmlns="" id="{3177F751-F469-9E12-5FF4-B53B8EF73F35}"/>
              </a:ext>
            </a:extLst>
          </p:cNvPr>
          <p:cNvPicPr>
            <a:picLocks noChangeAspect="1"/>
          </p:cNvPicPr>
          <p:nvPr/>
        </p:nvPicPr>
        <p:blipFill>
          <a:blip r:embed="rId2"/>
          <a:srcRect r="9294" b="-1"/>
          <a:stretch>
            <a:fillRect/>
          </a:stretch>
        </p:blipFill>
        <p:spPr>
          <a:xfrm>
            <a:off x="1462808" y="1644246"/>
            <a:ext cx="2974826" cy="3748193"/>
          </a:xfrm>
          <a:prstGeom prst="rect">
            <a:avLst/>
          </a:prstGeom>
          <a:noFill/>
        </p:spPr>
      </p:pic>
      <p:sp>
        <p:nvSpPr>
          <p:cNvPr id="9" name="CasellaDiTesto 8">
            <a:extLst>
              <a:ext uri="{FF2B5EF4-FFF2-40B4-BE49-F238E27FC236}">
                <a16:creationId xmlns:a16="http://schemas.microsoft.com/office/drawing/2014/main" xmlns="" id="{23A53286-2426-3C12-72ED-7A44BF5D05A0}"/>
              </a:ext>
            </a:extLst>
          </p:cNvPr>
          <p:cNvSpPr txBox="1"/>
          <p:nvPr/>
        </p:nvSpPr>
        <p:spPr>
          <a:xfrm>
            <a:off x="6292208" y="1644245"/>
            <a:ext cx="4639736" cy="3748194"/>
          </a:xfrm>
          <a:prstGeom prst="rect">
            <a:avLst/>
          </a:prstGeom>
        </p:spPr>
        <p:txBody>
          <a:bodyPr vert="horz" lIns="0" tIns="45720" rIns="0" bIns="45720" rtlCol="0">
            <a:normAutofit lnSpcReduction="10000"/>
          </a:bodyPr>
          <a:lstStyle/>
          <a:p>
            <a:pPr marL="342900" indent="-342900">
              <a:lnSpc>
                <a:spcPct val="90000"/>
              </a:lnSpc>
              <a:spcBef>
                <a:spcPts val="1200"/>
              </a:spcBef>
              <a:spcAft>
                <a:spcPts val="200"/>
              </a:spcAft>
              <a:buClr>
                <a:schemeClr val="accent1"/>
              </a:buClr>
              <a:buSzPct val="100000"/>
              <a:buFont typeface="Arial" panose="020B0604020202020204" pitchFamily="34" charset="0"/>
              <a:buChar char="•"/>
            </a:pPr>
            <a:r>
              <a:rPr lang="it-IT" sz="2000" dirty="0">
                <a:solidFill>
                  <a:schemeClr val="tx1">
                    <a:lumMod val="75000"/>
                    <a:lumOff val="25000"/>
                  </a:schemeClr>
                </a:solidFill>
              </a:rPr>
              <a:t>L’approccio deve essere </a:t>
            </a:r>
            <a:r>
              <a:rPr lang="it-IT" sz="2000" b="1" dirty="0">
                <a:solidFill>
                  <a:schemeClr val="tx1">
                    <a:lumMod val="75000"/>
                    <a:lumOff val="25000"/>
                  </a:schemeClr>
                </a:solidFill>
              </a:rPr>
              <a:t>multimodale e personalizzato</a:t>
            </a:r>
            <a:r>
              <a:rPr lang="it-IT" sz="2000" dirty="0">
                <a:solidFill>
                  <a:schemeClr val="tx1">
                    <a:lumMod val="75000"/>
                    <a:lumOff val="25000"/>
                  </a:schemeClr>
                </a:solidFill>
              </a:rPr>
              <a:t>.</a:t>
            </a:r>
          </a:p>
          <a:p>
            <a:pPr marL="342900" indent="-342900">
              <a:lnSpc>
                <a:spcPct val="90000"/>
              </a:lnSpc>
              <a:spcBef>
                <a:spcPts val="1200"/>
              </a:spcBef>
              <a:spcAft>
                <a:spcPts val="200"/>
              </a:spcAft>
              <a:buClr>
                <a:schemeClr val="accent1"/>
              </a:buClr>
              <a:buSzPct val="100000"/>
              <a:buFont typeface="Arial" panose="020B0604020202020204" pitchFamily="34" charset="0"/>
              <a:buChar char="•"/>
            </a:pPr>
            <a:r>
              <a:rPr lang="it-IT" sz="2000" dirty="0">
                <a:solidFill>
                  <a:schemeClr val="tx1">
                    <a:lumMod val="75000"/>
                    <a:lumOff val="25000"/>
                  </a:schemeClr>
                </a:solidFill>
              </a:rPr>
              <a:t>È essenziale una </a:t>
            </a:r>
            <a:r>
              <a:rPr lang="it-IT" sz="2000" b="1" dirty="0">
                <a:solidFill>
                  <a:schemeClr val="tx1">
                    <a:lumMod val="75000"/>
                    <a:lumOff val="25000"/>
                  </a:schemeClr>
                </a:solidFill>
              </a:rPr>
              <a:t>collaborazione gastroenterologo–chirurgo</a:t>
            </a:r>
            <a:r>
              <a:rPr lang="it-IT" sz="2000" dirty="0">
                <a:solidFill>
                  <a:schemeClr val="tx1">
                    <a:lumMod val="75000"/>
                    <a:lumOff val="25000"/>
                  </a:schemeClr>
                </a:solidFill>
              </a:rPr>
              <a:t> nella fase preoperatoria.</a:t>
            </a:r>
          </a:p>
          <a:p>
            <a:pPr marL="342900" indent="-342900">
              <a:lnSpc>
                <a:spcPct val="90000"/>
              </a:lnSpc>
              <a:spcBef>
                <a:spcPts val="1200"/>
              </a:spcBef>
              <a:spcAft>
                <a:spcPts val="200"/>
              </a:spcAft>
              <a:buClr>
                <a:schemeClr val="accent1"/>
              </a:buClr>
              <a:buSzPct val="100000"/>
              <a:buFont typeface="Arial" panose="020B0604020202020204" pitchFamily="34" charset="0"/>
              <a:buChar char="•"/>
            </a:pPr>
            <a:r>
              <a:rPr lang="it-IT" sz="2000" dirty="0">
                <a:solidFill>
                  <a:schemeClr val="tx1">
                    <a:lumMod val="75000"/>
                    <a:lumOff val="25000"/>
                  </a:schemeClr>
                </a:solidFill>
              </a:rPr>
              <a:t>La corretta diagnosi di </a:t>
            </a:r>
            <a:r>
              <a:rPr lang="it-IT" sz="2000" b="1" dirty="0">
                <a:solidFill>
                  <a:schemeClr val="tx1">
                    <a:lumMod val="75000"/>
                    <a:lumOff val="25000"/>
                  </a:schemeClr>
                </a:solidFill>
              </a:rPr>
              <a:t>ernia iatale e disfunzione EGJ</a:t>
            </a:r>
            <a:r>
              <a:rPr lang="it-IT" sz="2000" dirty="0">
                <a:solidFill>
                  <a:schemeClr val="tx1">
                    <a:lumMod val="75000"/>
                    <a:lumOff val="25000"/>
                  </a:schemeClr>
                </a:solidFill>
              </a:rPr>
              <a:t> è cruciale per la scelta della corretta tecnica chirurgica</a:t>
            </a:r>
          </a:p>
          <a:p>
            <a:pPr marL="342900" indent="-342900">
              <a:lnSpc>
                <a:spcPct val="90000"/>
              </a:lnSpc>
              <a:spcBef>
                <a:spcPts val="1200"/>
              </a:spcBef>
              <a:spcAft>
                <a:spcPts val="200"/>
              </a:spcAft>
              <a:buClr>
                <a:schemeClr val="accent1"/>
              </a:buClr>
              <a:buSzPct val="100000"/>
              <a:buFont typeface="Arial" panose="020B0604020202020204" pitchFamily="34" charset="0"/>
              <a:buChar char="•"/>
            </a:pPr>
            <a:r>
              <a:rPr lang="it-IT" sz="2000" dirty="0">
                <a:solidFill>
                  <a:schemeClr val="tx1">
                    <a:lumMod val="75000"/>
                    <a:lumOff val="25000"/>
                  </a:schemeClr>
                </a:solidFill>
              </a:rPr>
              <a:t>Prospettiva futura: </a:t>
            </a:r>
            <a:r>
              <a:rPr lang="it-IT" sz="2000" b="1" dirty="0">
                <a:solidFill>
                  <a:schemeClr val="tx1">
                    <a:lumMod val="75000"/>
                    <a:lumOff val="25000"/>
                  </a:schemeClr>
                </a:solidFill>
              </a:rPr>
              <a:t>standardizzare un algoritmo diagnostico </a:t>
            </a:r>
            <a:r>
              <a:rPr lang="it-IT" sz="2000" b="1" dirty="0" err="1">
                <a:solidFill>
                  <a:schemeClr val="tx1">
                    <a:lumMod val="75000"/>
                    <a:lumOff val="25000"/>
                  </a:schemeClr>
                </a:solidFill>
              </a:rPr>
              <a:t>pre</a:t>
            </a:r>
            <a:r>
              <a:rPr lang="it-IT" sz="2000" b="1" dirty="0">
                <a:solidFill>
                  <a:schemeClr val="tx1">
                    <a:lumMod val="75000"/>
                    <a:lumOff val="25000"/>
                  </a:schemeClr>
                </a:solidFill>
              </a:rPr>
              <a:t>-operatorio condiviso per il paziente con reflusso candidato a chirurgia bariatrica</a:t>
            </a:r>
            <a:r>
              <a:rPr lang="it-IT" sz="2000" dirty="0">
                <a:solidFill>
                  <a:schemeClr val="tx1">
                    <a:lumMod val="75000"/>
                    <a:lumOff val="25000"/>
                  </a:schemeClr>
                </a:solidFill>
              </a:rPr>
              <a:t>.</a:t>
            </a:r>
          </a:p>
        </p:txBody>
      </p:sp>
    </p:spTree>
    <p:extLst>
      <p:ext uri="{BB962C8B-B14F-4D97-AF65-F5344CB8AC3E}">
        <p14:creationId xmlns:p14="http://schemas.microsoft.com/office/powerpoint/2010/main" val="1842755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xmlns="" id="{7F1CCB64-8231-435F-87C9-78C908E39380}"/>
              </a:ext>
            </a:extLst>
          </p:cNvPr>
          <p:cNvSpPr>
            <a:spLocks noGrp="1"/>
          </p:cNvSpPr>
          <p:nvPr>
            <p:ph type="ctrTitle"/>
          </p:nvPr>
        </p:nvSpPr>
        <p:spPr>
          <a:xfrm>
            <a:off x="7154693" y="2723744"/>
            <a:ext cx="3156626" cy="1252994"/>
          </a:xfrm>
        </p:spPr>
        <p:txBody>
          <a:bodyPr/>
          <a:lstStyle/>
          <a:p>
            <a:pPr algn="ctr"/>
            <a:r>
              <a:rPr lang="it-IT" dirty="0"/>
              <a:t>Grazie</a:t>
            </a:r>
          </a:p>
        </p:txBody>
      </p:sp>
    </p:spTree>
    <p:extLst>
      <p:ext uri="{BB962C8B-B14F-4D97-AF65-F5344CB8AC3E}">
        <p14:creationId xmlns:p14="http://schemas.microsoft.com/office/powerpoint/2010/main" val="1745545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lassificazione-del-peso-secondo-indice-massa-corporea-im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10" y="310011"/>
            <a:ext cx="9093200" cy="4893733"/>
          </a:xfrm>
          <a:prstGeom prst="rect">
            <a:avLst/>
          </a:prstGeom>
        </p:spPr>
      </p:pic>
      <p:sp>
        <p:nvSpPr>
          <p:cNvPr id="3" name="CasellaDiTesto 2"/>
          <p:cNvSpPr txBox="1"/>
          <p:nvPr/>
        </p:nvSpPr>
        <p:spPr>
          <a:xfrm>
            <a:off x="6946008" y="1295307"/>
            <a:ext cx="924083" cy="400105"/>
          </a:xfrm>
          <a:prstGeom prst="rect">
            <a:avLst/>
          </a:prstGeom>
          <a:solidFill>
            <a:schemeClr val="tx1">
              <a:lumMod val="50000"/>
              <a:lumOff val="50000"/>
            </a:schemeClr>
          </a:solidFill>
          <a:ln>
            <a:noFill/>
          </a:ln>
        </p:spPr>
        <p:txBody>
          <a:bodyPr wrap="square" lIns="121917" tIns="60958" rIns="121917" bIns="60958" rtlCol="0">
            <a:spAutoFit/>
          </a:bodyPr>
          <a:lstStyle/>
          <a:p>
            <a:r>
              <a:rPr lang="en-GB" dirty="0">
                <a:ln>
                  <a:solidFill>
                    <a:schemeClr val="bg1"/>
                  </a:solidFill>
                </a:ln>
                <a:solidFill>
                  <a:schemeClr val="bg1"/>
                </a:solidFill>
              </a:rPr>
              <a:t>GERD</a:t>
            </a:r>
          </a:p>
        </p:txBody>
      </p:sp>
      <p:sp>
        <p:nvSpPr>
          <p:cNvPr id="4" name="Rettangolo 3"/>
          <p:cNvSpPr/>
          <p:nvPr/>
        </p:nvSpPr>
        <p:spPr>
          <a:xfrm>
            <a:off x="336060" y="5333220"/>
            <a:ext cx="10707077" cy="338554"/>
          </a:xfrm>
          <a:prstGeom prst="rect">
            <a:avLst/>
          </a:prstGeom>
        </p:spPr>
        <p:txBody>
          <a:bodyPr wrap="square">
            <a:spAutoFit/>
          </a:bodyPr>
          <a:lstStyle/>
          <a:p>
            <a:r>
              <a:rPr lang="it-IT" sz="1600" dirty="0"/>
              <a:t>La prevalenza dei sintomi da </a:t>
            </a:r>
            <a:r>
              <a:rPr lang="it-IT" sz="1600" dirty="0" smtClean="0"/>
              <a:t>GERD </a:t>
            </a:r>
            <a:r>
              <a:rPr lang="it-IT" sz="1600" dirty="0"/>
              <a:t>tra i pazienti candidati alla chirurgia </a:t>
            </a:r>
            <a:r>
              <a:rPr lang="it-IT" sz="1600" dirty="0" err="1"/>
              <a:t>bariatrica</a:t>
            </a:r>
            <a:r>
              <a:rPr lang="it-IT" sz="1600" dirty="0"/>
              <a:t> è compresa tra il 40.8% e il 62.4%</a:t>
            </a:r>
          </a:p>
        </p:txBody>
      </p:sp>
      <p:sp>
        <p:nvSpPr>
          <p:cNvPr id="5" name="Rettangolo 4"/>
          <p:cNvSpPr/>
          <p:nvPr/>
        </p:nvSpPr>
        <p:spPr>
          <a:xfrm>
            <a:off x="9921948" y="5743062"/>
            <a:ext cx="2058512" cy="338554"/>
          </a:xfrm>
          <a:prstGeom prst="rect">
            <a:avLst/>
          </a:prstGeom>
        </p:spPr>
        <p:txBody>
          <a:bodyPr wrap="none">
            <a:spAutoFit/>
          </a:bodyPr>
          <a:lstStyle/>
          <a:p>
            <a:r>
              <a:rPr lang="it-IT" sz="1600" i="1" dirty="0" err="1"/>
              <a:t>Maleckas</a:t>
            </a:r>
            <a:r>
              <a:rPr lang="it-IT" sz="1600" i="1" dirty="0"/>
              <a:t> A. et al 2024</a:t>
            </a:r>
          </a:p>
        </p:txBody>
      </p:sp>
    </p:spTree>
    <p:extLst>
      <p:ext uri="{BB962C8B-B14F-4D97-AF65-F5344CB8AC3E}">
        <p14:creationId xmlns:p14="http://schemas.microsoft.com/office/powerpoint/2010/main" val="5296899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xmlns="" id="{C5E1A854-B6D5-4F83-BCAA-A5EAE4AD215E}"/>
              </a:ext>
            </a:extLst>
          </p:cNvPr>
          <p:cNvSpPr>
            <a:spLocks noGrp="1"/>
          </p:cNvSpPr>
          <p:nvPr>
            <p:ph type="ftr" sz="quarter" idx="10"/>
          </p:nvPr>
        </p:nvSpPr>
        <p:spPr>
          <a:xfrm>
            <a:off x="3124800" y="6356827"/>
            <a:ext cx="2894400" cy="364359"/>
          </a:xfrm>
          <a:prstGeom prst="rect">
            <a:avLst/>
          </a:prstGeom>
        </p:spPr>
        <p:txBody>
          <a:bodyPr vert="horz" wrap="square" lIns="91271" tIns="45638" rIns="91271" bIns="45638" numCol="1" anchor="ctr" anchorCtr="0" compatLnSpc="1">
            <a:prstTxWarp prst="textNoShape">
              <a:avLst/>
            </a:prstTxWarp>
          </a:bodyPr>
          <a:lstStyle>
            <a:defPPr>
              <a:defRPr lang="it-IT"/>
            </a:defPPr>
            <a:lvl1pPr marL="0" algn="ctr" defTabSz="914305" rtl="0" eaLnBrk="1" latinLnBrk="0" hangingPunct="0">
              <a:lnSpc>
                <a:spcPct val="93000"/>
              </a:lnSpc>
              <a:buClr>
                <a:srgbClr val="000000"/>
              </a:buClr>
              <a:buSzPct val="100000"/>
              <a:defRPr sz="1200" kern="1200">
                <a:solidFill>
                  <a:srgbClr val="898989"/>
                </a:solidFill>
                <a:latin typeface="Arial" charset="0"/>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a:lstStyle>
          <a:p>
            <a:pPr>
              <a:defRPr/>
            </a:pPr>
            <a:r>
              <a:rPr lang="it-IT" altLang="it-IT"/>
              <a:t>Gastro UNISA</a:t>
            </a:r>
          </a:p>
        </p:txBody>
      </p:sp>
      <p:sp>
        <p:nvSpPr>
          <p:cNvPr id="3" name="CasellaDiTesto 2">
            <a:extLst>
              <a:ext uri="{FF2B5EF4-FFF2-40B4-BE49-F238E27FC236}">
                <a16:creationId xmlns:a16="http://schemas.microsoft.com/office/drawing/2014/main" xmlns="" id="{DE763A6D-75AA-4ECB-A1F9-485AB808EE36}"/>
              </a:ext>
            </a:extLst>
          </p:cNvPr>
          <p:cNvSpPr txBox="1"/>
          <p:nvPr/>
        </p:nvSpPr>
        <p:spPr>
          <a:xfrm>
            <a:off x="571143" y="250766"/>
            <a:ext cx="11049713" cy="954107"/>
          </a:xfrm>
          <a:prstGeom prst="rect">
            <a:avLst/>
          </a:prstGeom>
          <a:noFill/>
        </p:spPr>
        <p:txBody>
          <a:bodyPr wrap="square">
            <a:spAutoFit/>
          </a:bodyPr>
          <a:lstStyle/>
          <a:p>
            <a:pPr algn="ctr"/>
            <a:r>
              <a:rPr lang="it-IT" sz="2800" b="1" dirty="0">
                <a:latin typeface="Arial" panose="020B0604020202020204" pitchFamily="34" charset="0"/>
                <a:cs typeface="Arial" panose="020B0604020202020204" pitchFamily="34" charset="0"/>
              </a:rPr>
              <a:t>INQUADRAMENTO DIAGNOSTICO-FUNZIONALE DEL PAZIENTE CANDIDATO A CHIRURGIA BARIATRICA</a:t>
            </a:r>
          </a:p>
        </p:txBody>
      </p:sp>
      <p:pic>
        <p:nvPicPr>
          <p:cNvPr id="4" name="Immagine 3">
            <a:extLst>
              <a:ext uri="{FF2B5EF4-FFF2-40B4-BE49-F238E27FC236}">
                <a16:creationId xmlns:a16="http://schemas.microsoft.com/office/drawing/2014/main" xmlns="" id="{4145D2A9-DDF1-4208-81D6-22A3E7792FA0}"/>
              </a:ext>
            </a:extLst>
          </p:cNvPr>
          <p:cNvPicPr>
            <a:picLocks noChangeAspect="1"/>
          </p:cNvPicPr>
          <p:nvPr/>
        </p:nvPicPr>
        <p:blipFill>
          <a:blip r:embed="rId2"/>
          <a:stretch>
            <a:fillRect/>
          </a:stretch>
        </p:blipFill>
        <p:spPr>
          <a:xfrm>
            <a:off x="1958333" y="2276873"/>
            <a:ext cx="2847975" cy="2448271"/>
          </a:xfrm>
          <a:prstGeom prst="rect">
            <a:avLst/>
          </a:prstGeom>
        </p:spPr>
      </p:pic>
      <p:sp>
        <p:nvSpPr>
          <p:cNvPr id="6" name="Freccia circolare a destra 5">
            <a:extLst>
              <a:ext uri="{FF2B5EF4-FFF2-40B4-BE49-F238E27FC236}">
                <a16:creationId xmlns:a16="http://schemas.microsoft.com/office/drawing/2014/main" xmlns="" id="{F8ABCA45-89DF-47BB-9CCF-E571330E2EAF}"/>
              </a:ext>
            </a:extLst>
          </p:cNvPr>
          <p:cNvSpPr/>
          <p:nvPr/>
        </p:nvSpPr>
        <p:spPr>
          <a:xfrm rot="20284964">
            <a:off x="7198614" y="4971794"/>
            <a:ext cx="360040" cy="57606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7" name="Immagine 6">
            <a:extLst>
              <a:ext uri="{FF2B5EF4-FFF2-40B4-BE49-F238E27FC236}">
                <a16:creationId xmlns:a16="http://schemas.microsoft.com/office/drawing/2014/main" xmlns="" id="{C93B5BE4-AA6A-44FD-83A2-68A2378CF244}"/>
              </a:ext>
            </a:extLst>
          </p:cNvPr>
          <p:cNvPicPr>
            <a:picLocks noChangeAspect="1"/>
          </p:cNvPicPr>
          <p:nvPr/>
        </p:nvPicPr>
        <p:blipFill>
          <a:blip r:embed="rId3"/>
          <a:stretch>
            <a:fillRect/>
          </a:stretch>
        </p:blipFill>
        <p:spPr>
          <a:xfrm>
            <a:off x="6522923" y="3426041"/>
            <a:ext cx="1678311" cy="1499374"/>
          </a:xfrm>
          <a:prstGeom prst="rect">
            <a:avLst/>
          </a:prstGeom>
        </p:spPr>
      </p:pic>
      <p:sp>
        <p:nvSpPr>
          <p:cNvPr id="8" name="Freccia circolare a destra 7">
            <a:extLst>
              <a:ext uri="{FF2B5EF4-FFF2-40B4-BE49-F238E27FC236}">
                <a16:creationId xmlns:a16="http://schemas.microsoft.com/office/drawing/2014/main" xmlns="" id="{B5A965BE-3B87-4896-8690-C5FB75A35081}"/>
              </a:ext>
            </a:extLst>
          </p:cNvPr>
          <p:cNvSpPr/>
          <p:nvPr/>
        </p:nvSpPr>
        <p:spPr>
          <a:xfrm rot="20284964">
            <a:off x="6068380" y="3632646"/>
            <a:ext cx="360040" cy="57606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9" name="Immagine 8">
            <a:extLst>
              <a:ext uri="{FF2B5EF4-FFF2-40B4-BE49-F238E27FC236}">
                <a16:creationId xmlns:a16="http://schemas.microsoft.com/office/drawing/2014/main" xmlns="" id="{31EC9F6D-F4DF-4E12-8BBB-740FC5C90BA0}"/>
              </a:ext>
            </a:extLst>
          </p:cNvPr>
          <p:cNvPicPr>
            <a:picLocks noChangeAspect="1"/>
          </p:cNvPicPr>
          <p:nvPr/>
        </p:nvPicPr>
        <p:blipFill>
          <a:blip r:embed="rId4"/>
          <a:stretch>
            <a:fillRect/>
          </a:stretch>
        </p:blipFill>
        <p:spPr>
          <a:xfrm>
            <a:off x="7615382" y="5040026"/>
            <a:ext cx="1309112" cy="1116632"/>
          </a:xfrm>
          <a:prstGeom prst="rect">
            <a:avLst/>
          </a:prstGeom>
        </p:spPr>
      </p:pic>
      <p:pic>
        <p:nvPicPr>
          <p:cNvPr id="10" name="Immagine 9">
            <a:extLst>
              <a:ext uri="{FF2B5EF4-FFF2-40B4-BE49-F238E27FC236}">
                <a16:creationId xmlns:a16="http://schemas.microsoft.com/office/drawing/2014/main" xmlns="" id="{45539E18-D1AC-4386-8935-846DEF1994AD}"/>
              </a:ext>
            </a:extLst>
          </p:cNvPr>
          <p:cNvPicPr>
            <a:picLocks noChangeAspect="1"/>
          </p:cNvPicPr>
          <p:nvPr/>
        </p:nvPicPr>
        <p:blipFill>
          <a:blip r:embed="rId5"/>
          <a:stretch>
            <a:fillRect/>
          </a:stretch>
        </p:blipFill>
        <p:spPr>
          <a:xfrm>
            <a:off x="8924494" y="5047250"/>
            <a:ext cx="1416058" cy="1093974"/>
          </a:xfrm>
          <a:prstGeom prst="rect">
            <a:avLst/>
          </a:prstGeom>
        </p:spPr>
      </p:pic>
      <p:pic>
        <p:nvPicPr>
          <p:cNvPr id="11" name="Immagine 10">
            <a:extLst>
              <a:ext uri="{FF2B5EF4-FFF2-40B4-BE49-F238E27FC236}">
                <a16:creationId xmlns:a16="http://schemas.microsoft.com/office/drawing/2014/main" xmlns="" id="{4972C12D-24A8-D3E1-540A-A318F10869CC}"/>
              </a:ext>
            </a:extLst>
          </p:cNvPr>
          <p:cNvPicPr>
            <a:picLocks noChangeAspect="1"/>
          </p:cNvPicPr>
          <p:nvPr/>
        </p:nvPicPr>
        <p:blipFill>
          <a:blip r:embed="rId6"/>
          <a:stretch>
            <a:fillRect/>
          </a:stretch>
        </p:blipFill>
        <p:spPr>
          <a:xfrm>
            <a:off x="4806309" y="1282915"/>
            <a:ext cx="2491800" cy="2143125"/>
          </a:xfrm>
          <a:prstGeom prst="rect">
            <a:avLst/>
          </a:prstGeom>
        </p:spPr>
      </p:pic>
    </p:spTree>
    <p:extLst>
      <p:ext uri="{BB962C8B-B14F-4D97-AF65-F5344CB8AC3E}">
        <p14:creationId xmlns:p14="http://schemas.microsoft.com/office/powerpoint/2010/main" val="12112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06" t="22727" r="28550" b="6250"/>
          <a:stretch/>
        </p:blipFill>
        <p:spPr bwMode="auto">
          <a:xfrm>
            <a:off x="2351584" y="693680"/>
            <a:ext cx="7786256" cy="5195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5">
            <a:extLst>
              <a:ext uri="{FF2B5EF4-FFF2-40B4-BE49-F238E27FC236}">
                <a16:creationId xmlns:a16="http://schemas.microsoft.com/office/drawing/2014/main" xmlns="" id="{97F5028D-406A-5B73-240E-49DFE02661A9}"/>
              </a:ext>
            </a:extLst>
          </p:cNvPr>
          <p:cNvSpPr>
            <a:spLocks noChangeArrowheads="1"/>
          </p:cNvSpPr>
          <p:nvPr/>
        </p:nvSpPr>
        <p:spPr bwMode="auto">
          <a:xfrm>
            <a:off x="1634628" y="171692"/>
            <a:ext cx="8205788" cy="641350"/>
          </a:xfrm>
          <a:prstGeom prst="rect">
            <a:avLst/>
          </a:prstGeom>
          <a:noFill/>
          <a:ln w="9525">
            <a:solidFill>
              <a:schemeClr val="bg1"/>
            </a:solidFill>
            <a:miter lim="800000"/>
            <a:headEnd/>
            <a:tailEnd/>
          </a:ln>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txBody>
          <a:bodyPr>
            <a:spAutoFit/>
          </a:bodyPr>
          <a:lstStyle/>
          <a:p>
            <a:pPr algn="ctr"/>
            <a:r>
              <a:rPr lang="en-US" sz="3600" b="1" dirty="0">
                <a:ln w="10541" cmpd="sng">
                  <a:solidFill>
                    <a:schemeClr val="accent1">
                      <a:shade val="88000"/>
                      <a:satMod val="110000"/>
                    </a:schemeClr>
                  </a:solidFill>
                  <a:prstDash val="solid"/>
                </a:ln>
                <a:solidFill>
                  <a:srgbClr val="0070C0"/>
                </a:solidFill>
                <a:latin typeface="Arial" panose="020B0604020202020204" pitchFamily="34" charset="0"/>
                <a:cs typeface="Arial" panose="020B0604020202020204" pitchFamily="34" charset="0"/>
              </a:rPr>
              <a:t>GERD - Montreal Consensus</a:t>
            </a:r>
          </a:p>
        </p:txBody>
      </p:sp>
      <p:sp>
        <p:nvSpPr>
          <p:cNvPr id="14" name="Rettangolo 7"/>
          <p:cNvSpPr>
            <a:spLocks noChangeArrowheads="1"/>
          </p:cNvSpPr>
          <p:nvPr/>
        </p:nvSpPr>
        <p:spPr bwMode="auto">
          <a:xfrm>
            <a:off x="0" y="5794433"/>
            <a:ext cx="7215188" cy="369887"/>
          </a:xfrm>
          <a:prstGeom prst="rect">
            <a:avLst/>
          </a:prstGeom>
          <a:solidFill>
            <a:schemeClr val="accent1">
              <a:lumMod val="75000"/>
            </a:schemeClr>
          </a:solidFill>
          <a:ln w="9525">
            <a:noFill/>
            <a:miter lim="800000"/>
            <a:headEnd/>
            <a:tailEnd/>
          </a:ln>
        </p:spPr>
        <p:txBody>
          <a:bodyPr>
            <a:spAutoFit/>
          </a:bodyPr>
          <a:lstStyle/>
          <a:p>
            <a:r>
              <a:rPr lang="en-US" dirty="0" err="1">
                <a:solidFill>
                  <a:schemeClr val="bg1"/>
                </a:solidFill>
              </a:rPr>
              <a:t>Vakil</a:t>
            </a:r>
            <a:r>
              <a:rPr lang="en-US" dirty="0">
                <a:solidFill>
                  <a:schemeClr val="bg1"/>
                </a:solidFill>
              </a:rPr>
              <a:t> N. and the Global Consensus Group. </a:t>
            </a:r>
            <a:r>
              <a:rPr lang="en-US" i="1" dirty="0">
                <a:solidFill>
                  <a:schemeClr val="bg1"/>
                </a:solidFill>
              </a:rPr>
              <a:t> Am J </a:t>
            </a:r>
            <a:r>
              <a:rPr lang="en-US" i="1" dirty="0" err="1">
                <a:solidFill>
                  <a:schemeClr val="bg1"/>
                </a:solidFill>
              </a:rPr>
              <a:t>Gastroenterol</a:t>
            </a:r>
            <a:r>
              <a:rPr lang="en-US" dirty="0">
                <a:solidFill>
                  <a:schemeClr val="bg1"/>
                </a:solidFill>
              </a:rPr>
              <a:t> 2006</a:t>
            </a:r>
            <a:endParaRPr lang="it-IT" dirty="0">
              <a:solidFill>
                <a:schemeClr val="bg1"/>
              </a:solidFill>
            </a:endParaRPr>
          </a:p>
        </p:txBody>
      </p:sp>
      <p:sp>
        <p:nvSpPr>
          <p:cNvPr id="5" name="Ovale 4">
            <a:extLst>
              <a:ext uri="{FF2B5EF4-FFF2-40B4-BE49-F238E27FC236}">
                <a16:creationId xmlns:a16="http://schemas.microsoft.com/office/drawing/2014/main" xmlns="" id="{9FBB9690-925B-5DF2-F717-24AE1E41EF45}"/>
              </a:ext>
            </a:extLst>
          </p:cNvPr>
          <p:cNvSpPr/>
          <p:nvPr/>
        </p:nvSpPr>
        <p:spPr>
          <a:xfrm>
            <a:off x="2522500" y="2751747"/>
            <a:ext cx="1998225" cy="3076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xmlns="" id="{36493131-ADB7-0574-D9A2-41CF164CA877}"/>
              </a:ext>
            </a:extLst>
          </p:cNvPr>
          <p:cNvPicPr>
            <a:picLocks noChangeAspect="1"/>
          </p:cNvPicPr>
          <p:nvPr/>
        </p:nvPicPr>
        <p:blipFill>
          <a:blip r:embed="rId4"/>
          <a:srcRect l="63505" t="37258" r="8528" b="22368"/>
          <a:stretch>
            <a:fillRect/>
          </a:stretch>
        </p:blipFill>
        <p:spPr>
          <a:xfrm>
            <a:off x="7144284" y="1897812"/>
            <a:ext cx="4708733" cy="3823634"/>
          </a:xfrm>
          <a:prstGeom prst="rect">
            <a:avLst/>
          </a:prstGeom>
        </p:spPr>
      </p:pic>
    </p:spTree>
    <p:extLst>
      <p:ext uri="{BB962C8B-B14F-4D97-AF65-F5344CB8AC3E}">
        <p14:creationId xmlns:p14="http://schemas.microsoft.com/office/powerpoint/2010/main" val="356649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87897A56-E32E-4F96-8525-3927F3F5CB93}"/>
              </a:ext>
            </a:extLst>
          </p:cNvPr>
          <p:cNvSpPr txBox="1"/>
          <p:nvPr/>
        </p:nvSpPr>
        <p:spPr bwMode="auto">
          <a:xfrm>
            <a:off x="1980480" y="275071"/>
            <a:ext cx="8231040" cy="1142039"/>
          </a:xfrm>
          <a:prstGeom prst="rect">
            <a:avLst/>
          </a:prstGeom>
          <a:noFill/>
          <a:ln>
            <a:noFill/>
          </a:ln>
        </p:spPr>
        <p:txBody>
          <a:bodyPr vert="horz" wrap="square" lIns="91271" tIns="45638" rIns="91271" bIns="45638" numCol="1" rtlCol="0" anchor="ctr" anchorCtr="0" compatLnSpc="1">
            <a:prstTxWarp prst="textNoShape">
              <a:avLst/>
            </a:prstTxWarp>
            <a:normAutofit/>
          </a:bodyPr>
          <a:lstStyle/>
          <a:p>
            <a:pPr algn="ctr" defTabSz="910093" eaLnBrk="0" fontAlgn="base" hangingPunct="0">
              <a:spcBef>
                <a:spcPct val="0"/>
              </a:spcBef>
              <a:spcAft>
                <a:spcPts val="600"/>
              </a:spcAft>
            </a:pPr>
            <a:r>
              <a:rPr lang="it-IT" sz="4000" b="1" dirty="0">
                <a:solidFill>
                  <a:srgbClr val="0070C0"/>
                </a:solidFill>
                <a:latin typeface="Arial" panose="020B0604020202020204" pitchFamily="34" charset="0"/>
                <a:ea typeface="+mj-ea"/>
                <a:cs typeface="Arial" panose="020B0604020202020204" pitchFamily="34" charset="0"/>
              </a:rPr>
              <a:t>DIAGNOSTIC PITTFALLS</a:t>
            </a:r>
          </a:p>
        </p:txBody>
      </p:sp>
      <p:sp>
        <p:nvSpPr>
          <p:cNvPr id="6" name="CasellaDiTesto 5">
            <a:extLst>
              <a:ext uri="{FF2B5EF4-FFF2-40B4-BE49-F238E27FC236}">
                <a16:creationId xmlns:a16="http://schemas.microsoft.com/office/drawing/2014/main" xmlns="" id="{70B49ACE-8FF3-49D4-A92A-57E3D1E8F5E6}"/>
              </a:ext>
            </a:extLst>
          </p:cNvPr>
          <p:cNvSpPr txBox="1"/>
          <p:nvPr/>
        </p:nvSpPr>
        <p:spPr bwMode="auto">
          <a:xfrm>
            <a:off x="316195" y="1600204"/>
            <a:ext cx="5703606" cy="4525963"/>
          </a:xfrm>
          <a:prstGeom prst="rect">
            <a:avLst/>
          </a:prstGeom>
          <a:noFill/>
          <a:ln>
            <a:noFill/>
          </a:ln>
        </p:spPr>
        <p:txBody>
          <a:bodyPr vert="horz" wrap="square" lIns="91271" tIns="45638" rIns="91271" bIns="45638" numCol="1" anchor="t" anchorCtr="0" compatLnSpc="1">
            <a:prstTxWarp prst="textNoShape">
              <a:avLst/>
            </a:prstTxWarp>
            <a:normAutofit/>
          </a:bodyPr>
          <a:lstStyle/>
          <a:p>
            <a:pPr defTabSz="910093" eaLnBrk="0" fontAlgn="base" hangingPunct="0">
              <a:lnSpc>
                <a:spcPct val="90000"/>
              </a:lnSpc>
              <a:spcBef>
                <a:spcPct val="20000"/>
              </a:spcBef>
              <a:spcAft>
                <a:spcPct val="0"/>
              </a:spcAft>
              <a:buFont typeface="Arial" charset="0"/>
            </a:pPr>
            <a:r>
              <a:rPr lang="it-IT" sz="2200" b="1" dirty="0">
                <a:latin typeface="Arial" panose="020B0604020202020204" pitchFamily="34" charset="0"/>
                <a:cs typeface="Arial" panose="020B0604020202020204" pitchFamily="34" charset="0"/>
              </a:rPr>
              <a:t>Expert history by a </a:t>
            </a:r>
            <a:r>
              <a:rPr lang="it-IT" sz="2200" b="1" dirty="0" err="1">
                <a:latin typeface="Arial" panose="020B0604020202020204" pitchFamily="34" charset="0"/>
                <a:cs typeface="Arial" panose="020B0604020202020204" pitchFamily="34" charset="0"/>
              </a:rPr>
              <a:t>gastroenterologist</a:t>
            </a:r>
            <a:endParaRPr lang="it-IT" sz="2200" b="1" dirty="0">
              <a:latin typeface="Arial" panose="020B0604020202020204" pitchFamily="34" charset="0"/>
              <a:cs typeface="Arial" panose="020B0604020202020204" pitchFamily="34" charset="0"/>
            </a:endParaRPr>
          </a:p>
          <a:p>
            <a:pPr defTabSz="910093" eaLnBrk="0" fontAlgn="base" hangingPunct="0">
              <a:lnSpc>
                <a:spcPct val="90000"/>
              </a:lnSpc>
              <a:spcBef>
                <a:spcPct val="20000"/>
              </a:spcBef>
              <a:spcAft>
                <a:spcPct val="0"/>
              </a:spcAft>
              <a:buFont typeface="Arial" charset="0"/>
            </a:pPr>
            <a:r>
              <a:rPr lang="it-IT" sz="2200" b="1" dirty="0">
                <a:latin typeface="Arial" panose="020B0604020202020204" pitchFamily="34" charset="0"/>
                <a:cs typeface="Arial" panose="020B0604020202020204" pitchFamily="34" charset="0"/>
              </a:rPr>
              <a:t>-  70% sensitivity </a:t>
            </a:r>
          </a:p>
          <a:p>
            <a:pPr defTabSz="910093" eaLnBrk="0" fontAlgn="base" hangingPunct="0">
              <a:lnSpc>
                <a:spcPct val="90000"/>
              </a:lnSpc>
              <a:spcBef>
                <a:spcPct val="20000"/>
              </a:spcBef>
              <a:spcAft>
                <a:spcPct val="0"/>
              </a:spcAft>
              <a:buFont typeface="Arial" charset="0"/>
            </a:pPr>
            <a:r>
              <a:rPr lang="it-IT" sz="2200" b="1" dirty="0">
                <a:latin typeface="Arial" panose="020B0604020202020204" pitchFamily="34" charset="0"/>
                <a:cs typeface="Arial" panose="020B0604020202020204" pitchFamily="34" charset="0"/>
              </a:rPr>
              <a:t>-  67% </a:t>
            </a:r>
            <a:r>
              <a:rPr lang="it-IT" sz="2200" b="1" dirty="0" err="1">
                <a:latin typeface="Arial" panose="020B0604020202020204" pitchFamily="34" charset="0"/>
                <a:cs typeface="Arial" panose="020B0604020202020204" pitchFamily="34" charset="0"/>
              </a:rPr>
              <a:t>specificity</a:t>
            </a:r>
            <a:r>
              <a:rPr lang="it-IT" sz="2200" b="1" dirty="0">
                <a:latin typeface="Arial" panose="020B0604020202020204" pitchFamily="34" charset="0"/>
                <a:cs typeface="Arial" panose="020B0604020202020204" pitchFamily="34" charset="0"/>
              </a:rPr>
              <a:t> </a:t>
            </a:r>
          </a:p>
          <a:p>
            <a:pPr defTabSz="910093" eaLnBrk="0" fontAlgn="base" hangingPunct="0">
              <a:lnSpc>
                <a:spcPct val="90000"/>
              </a:lnSpc>
              <a:spcBef>
                <a:spcPct val="20000"/>
              </a:spcBef>
              <a:spcAft>
                <a:spcPct val="0"/>
              </a:spcAft>
            </a:pPr>
            <a:r>
              <a:rPr lang="it-IT" sz="2000" dirty="0">
                <a:latin typeface="Arial" panose="020B0604020202020204" pitchFamily="34" charset="0"/>
                <a:cs typeface="Arial" panose="020B0604020202020204" pitchFamily="34" charset="0"/>
              </a:rPr>
              <a:t>(</a:t>
            </a:r>
            <a:r>
              <a:rPr lang="it-IT" sz="2000" i="1" dirty="0" err="1">
                <a:latin typeface="Arial" panose="020B0604020202020204" pitchFamily="34" charset="0"/>
                <a:cs typeface="Arial" panose="020B0604020202020204" pitchFamily="34" charset="0"/>
              </a:rPr>
              <a:t>when</a:t>
            </a:r>
            <a:r>
              <a:rPr lang="it-IT" sz="2000" i="1" dirty="0">
                <a:latin typeface="Arial" panose="020B0604020202020204" pitchFamily="34" charset="0"/>
                <a:cs typeface="Arial" panose="020B0604020202020204" pitchFamily="34" charset="0"/>
              </a:rPr>
              <a:t> </a:t>
            </a:r>
            <a:r>
              <a:rPr lang="it-IT" sz="2000" i="1" dirty="0" err="1">
                <a:latin typeface="Arial" panose="020B0604020202020204" pitchFamily="34" charset="0"/>
                <a:cs typeface="Arial" panose="020B0604020202020204" pitchFamily="34" charset="0"/>
              </a:rPr>
              <a:t>compared</a:t>
            </a:r>
            <a:r>
              <a:rPr lang="it-IT" sz="2000" i="1" dirty="0">
                <a:latin typeface="Arial" panose="020B0604020202020204" pitchFamily="34" charset="0"/>
                <a:cs typeface="Arial" panose="020B0604020202020204" pitchFamily="34" charset="0"/>
              </a:rPr>
              <a:t> with </a:t>
            </a:r>
            <a:r>
              <a:rPr lang="it-IT" sz="2000" i="1" dirty="0" err="1">
                <a:latin typeface="Arial" panose="020B0604020202020204" pitchFamily="34" charset="0"/>
                <a:cs typeface="Arial" panose="020B0604020202020204" pitchFamily="34" charset="0"/>
              </a:rPr>
              <a:t>objective</a:t>
            </a:r>
            <a:r>
              <a:rPr lang="it-IT" sz="2000" i="1" dirty="0">
                <a:latin typeface="Arial" panose="020B0604020202020204" pitchFamily="34" charset="0"/>
                <a:cs typeface="Arial" panose="020B0604020202020204" pitchFamily="34" charset="0"/>
              </a:rPr>
              <a:t> </a:t>
            </a:r>
            <a:r>
              <a:rPr lang="it-IT" sz="2000" i="1" dirty="0" err="1">
                <a:latin typeface="Arial" panose="020B0604020202020204" pitchFamily="34" charset="0"/>
                <a:cs typeface="Arial" panose="020B0604020202020204" pitchFamily="34" charset="0"/>
              </a:rPr>
              <a:t>evidence</a:t>
            </a:r>
            <a:r>
              <a:rPr lang="it-IT" sz="2000" i="1" dirty="0">
                <a:latin typeface="Arial" panose="020B0604020202020204" pitchFamily="34" charset="0"/>
                <a:cs typeface="Arial" panose="020B0604020202020204" pitchFamily="34" charset="0"/>
              </a:rPr>
              <a:t> of GERD </a:t>
            </a:r>
            <a:r>
              <a:rPr lang="it-IT" sz="2000" i="1" dirty="0" err="1">
                <a:latin typeface="Arial" panose="020B0604020202020204" pitchFamily="34" charset="0"/>
                <a:cs typeface="Arial" panose="020B0604020202020204" pitchFamily="34" charset="0"/>
              </a:rPr>
              <a:t>defined</a:t>
            </a:r>
            <a:r>
              <a:rPr lang="it-IT" sz="2000" i="1" dirty="0">
                <a:latin typeface="Arial" panose="020B0604020202020204" pitchFamily="34" charset="0"/>
                <a:cs typeface="Arial" panose="020B0604020202020204" pitchFamily="34" charset="0"/>
              </a:rPr>
              <a:t> by </a:t>
            </a:r>
            <a:r>
              <a:rPr lang="it-IT" sz="2000" i="1" dirty="0" err="1">
                <a:latin typeface="Arial" panose="020B0604020202020204" pitchFamily="34" charset="0"/>
                <a:cs typeface="Arial" panose="020B0604020202020204" pitchFamily="34" charset="0"/>
              </a:rPr>
              <a:t>pH-metry</a:t>
            </a:r>
            <a:r>
              <a:rPr lang="it-IT" sz="2000" i="1" dirty="0">
                <a:latin typeface="Arial" panose="020B0604020202020204" pitchFamily="34" charset="0"/>
                <a:cs typeface="Arial" panose="020B0604020202020204" pitchFamily="34" charset="0"/>
              </a:rPr>
              <a:t>)</a:t>
            </a:r>
          </a:p>
          <a:p>
            <a:pPr defTabSz="910093" eaLnBrk="0" fontAlgn="base" hangingPunct="0">
              <a:lnSpc>
                <a:spcPct val="90000"/>
              </a:lnSpc>
              <a:spcBef>
                <a:spcPct val="20000"/>
              </a:spcBef>
              <a:spcAft>
                <a:spcPct val="0"/>
              </a:spcAft>
              <a:buFont typeface="Arial" charset="0"/>
            </a:pPr>
            <a:endParaRPr lang="it-IT" sz="2200" b="1" i="1" dirty="0">
              <a:latin typeface="Arial" panose="020B0604020202020204" pitchFamily="34" charset="0"/>
              <a:cs typeface="Arial" panose="020B0604020202020204" pitchFamily="34" charset="0"/>
            </a:endParaRPr>
          </a:p>
          <a:p>
            <a:pPr defTabSz="910093" eaLnBrk="0" fontAlgn="base" hangingPunct="0">
              <a:lnSpc>
                <a:spcPct val="90000"/>
              </a:lnSpc>
              <a:spcBef>
                <a:spcPct val="20000"/>
              </a:spcBef>
              <a:spcAft>
                <a:spcPct val="0"/>
              </a:spcAft>
              <a:buFont typeface="Arial" charset="0"/>
            </a:pPr>
            <a:r>
              <a:rPr lang="it-IT" sz="2200" b="1" i="1" dirty="0">
                <a:latin typeface="Arial" panose="020B0604020202020204" pitchFamily="34" charset="0"/>
                <a:cs typeface="Arial" panose="020B0604020202020204" pitchFamily="34" charset="0"/>
              </a:rPr>
              <a:t>GERD </a:t>
            </a:r>
            <a:r>
              <a:rPr lang="it-IT" sz="2200" b="1" i="1" dirty="0" err="1">
                <a:latin typeface="Arial" panose="020B0604020202020204" pitchFamily="34" charset="0"/>
                <a:cs typeface="Arial" panose="020B0604020202020204" pitchFamily="34" charset="0"/>
              </a:rPr>
              <a:t>questionnaires</a:t>
            </a:r>
            <a:r>
              <a:rPr lang="it-IT" sz="2200" b="1" i="1" dirty="0">
                <a:latin typeface="Arial" panose="020B0604020202020204" pitchFamily="34" charset="0"/>
                <a:cs typeface="Arial" panose="020B0604020202020204" pitchFamily="34" charset="0"/>
              </a:rPr>
              <a:t>: </a:t>
            </a:r>
            <a:r>
              <a:rPr lang="it-IT" sz="2200" b="1" i="1" dirty="0" err="1">
                <a:latin typeface="Arial" panose="020B0604020202020204" pitchFamily="34" charset="0"/>
                <a:cs typeface="Arial" panose="020B0604020202020204" pitchFamily="34" charset="0"/>
              </a:rPr>
              <a:t>accuracy</a:t>
            </a:r>
            <a:r>
              <a:rPr lang="it-IT" sz="2200" b="1" i="1" dirty="0">
                <a:latin typeface="Arial" panose="020B0604020202020204" pitchFamily="34" charset="0"/>
                <a:cs typeface="Arial" panose="020B0604020202020204" pitchFamily="34" charset="0"/>
              </a:rPr>
              <a:t> </a:t>
            </a:r>
            <a:r>
              <a:rPr lang="it-IT" sz="2200" b="1" i="1" dirty="0" err="1">
                <a:latin typeface="Arial" panose="020B0604020202020204" pitchFamily="34" charset="0"/>
                <a:cs typeface="Arial" panose="020B0604020202020204" pitchFamily="34" charset="0"/>
              </a:rPr>
              <a:t>less</a:t>
            </a:r>
            <a:r>
              <a:rPr lang="it-IT" sz="2200" b="1" i="1" dirty="0">
                <a:latin typeface="Arial" panose="020B0604020202020204" pitchFamily="34" charset="0"/>
                <a:cs typeface="Arial" panose="020B0604020202020204" pitchFamily="34" charset="0"/>
              </a:rPr>
              <a:t> </a:t>
            </a:r>
            <a:r>
              <a:rPr lang="it-IT" sz="2200" b="1" i="1" dirty="0" err="1">
                <a:latin typeface="Arial" panose="020B0604020202020204" pitchFamily="34" charset="0"/>
                <a:cs typeface="Arial" panose="020B0604020202020204" pitchFamily="34" charset="0"/>
              </a:rPr>
              <a:t>than</a:t>
            </a:r>
            <a:r>
              <a:rPr lang="it-IT" sz="2200" b="1" i="1" dirty="0">
                <a:latin typeface="Arial" panose="020B0604020202020204" pitchFamily="34" charset="0"/>
                <a:cs typeface="Arial" panose="020B0604020202020204" pitchFamily="34" charset="0"/>
              </a:rPr>
              <a:t> 70%</a:t>
            </a:r>
          </a:p>
        </p:txBody>
      </p:sp>
      <p:pic>
        <p:nvPicPr>
          <p:cNvPr id="4" name="Immagine 3">
            <a:extLst>
              <a:ext uri="{FF2B5EF4-FFF2-40B4-BE49-F238E27FC236}">
                <a16:creationId xmlns:a16="http://schemas.microsoft.com/office/drawing/2014/main" xmlns="" id="{C782850A-31EB-4AF7-BF2E-8FE395BBC512}"/>
              </a:ext>
            </a:extLst>
          </p:cNvPr>
          <p:cNvPicPr>
            <a:picLocks noChangeAspect="1"/>
          </p:cNvPicPr>
          <p:nvPr/>
        </p:nvPicPr>
        <p:blipFill>
          <a:blip r:embed="rId2"/>
          <a:stretch>
            <a:fillRect/>
          </a:stretch>
        </p:blipFill>
        <p:spPr>
          <a:xfrm>
            <a:off x="6172199" y="1478472"/>
            <a:ext cx="5367553" cy="3515520"/>
          </a:xfrm>
          <a:prstGeom prst="rect">
            <a:avLst/>
          </a:prstGeom>
          <a:noFill/>
        </p:spPr>
      </p:pic>
      <p:sp>
        <p:nvSpPr>
          <p:cNvPr id="2" name="Segnaposto piè di pagina 1">
            <a:extLst>
              <a:ext uri="{FF2B5EF4-FFF2-40B4-BE49-F238E27FC236}">
                <a16:creationId xmlns:a16="http://schemas.microsoft.com/office/drawing/2014/main" xmlns="" id="{E3009FE7-A50C-4325-B97C-606DFAD7AAF5}"/>
              </a:ext>
            </a:extLst>
          </p:cNvPr>
          <p:cNvSpPr>
            <a:spLocks noGrp="1"/>
          </p:cNvSpPr>
          <p:nvPr>
            <p:ph type="ftr" sz="quarter" idx="4294967295"/>
          </p:nvPr>
        </p:nvSpPr>
        <p:spPr>
          <a:xfrm>
            <a:off x="0" y="6356350"/>
            <a:ext cx="2895600" cy="365125"/>
          </a:xfrm>
        </p:spPr>
        <p:txBody>
          <a:bodyPr vert="horz" wrap="square" lIns="91271" tIns="45638" rIns="91271" bIns="45638" numCol="1" rtlCol="0" anchor="ctr" anchorCtr="0" compatLnSpc="1">
            <a:prstTxWarp prst="textNoShape">
              <a:avLst/>
            </a:prstTxWarp>
            <a:normAutofit/>
          </a:bodyPr>
          <a:lstStyle/>
          <a:p>
            <a:pPr>
              <a:spcAft>
                <a:spcPts val="600"/>
              </a:spcAft>
              <a:defRPr/>
            </a:pPr>
            <a:r>
              <a:rPr lang="it-IT" altLang="it-IT" kern="1200">
                <a:latin typeface="Arial" charset="0"/>
                <a:ea typeface="+mn-ea"/>
                <a:cs typeface="+mn-cs"/>
              </a:rPr>
              <a:t>Gastro UNISA</a:t>
            </a:r>
          </a:p>
        </p:txBody>
      </p:sp>
      <p:sp>
        <p:nvSpPr>
          <p:cNvPr id="7" name="CasellaDiTesto 6">
            <a:extLst>
              <a:ext uri="{FF2B5EF4-FFF2-40B4-BE49-F238E27FC236}">
                <a16:creationId xmlns:a16="http://schemas.microsoft.com/office/drawing/2014/main" xmlns="" id="{E284FD52-0B24-4D1C-A440-7C12DDE7A291}"/>
              </a:ext>
            </a:extLst>
          </p:cNvPr>
          <p:cNvSpPr txBox="1"/>
          <p:nvPr/>
        </p:nvSpPr>
        <p:spPr>
          <a:xfrm>
            <a:off x="0" y="5800375"/>
            <a:ext cx="3816424" cy="307777"/>
          </a:xfrm>
          <a:prstGeom prst="rect">
            <a:avLst/>
          </a:prstGeom>
          <a:solidFill>
            <a:srgbClr val="2E3D92"/>
          </a:solidFill>
        </p:spPr>
        <p:txBody>
          <a:bodyPr wrap="square">
            <a:spAutoFit/>
          </a:bodyPr>
          <a:lstStyle/>
          <a:p>
            <a:pPr algn="r"/>
            <a:r>
              <a:rPr lang="it-IT" sz="1400" i="1" dirty="0">
                <a:solidFill>
                  <a:schemeClr val="bg1"/>
                </a:solidFill>
                <a:highlight>
                  <a:srgbClr val="2E3D92"/>
                </a:highlight>
                <a:latin typeface="Arial" panose="020B0604020202020204" pitchFamily="34" charset="0"/>
                <a:cs typeface="Arial" panose="020B0604020202020204" pitchFamily="34" charset="0"/>
              </a:rPr>
              <a:t>Ghisa M. et </a:t>
            </a:r>
            <a:r>
              <a:rPr lang="it-IT" sz="1400" i="1" dirty="0" err="1">
                <a:solidFill>
                  <a:schemeClr val="bg1"/>
                </a:solidFill>
                <a:highlight>
                  <a:srgbClr val="2E3D92"/>
                </a:highlight>
                <a:latin typeface="Arial" panose="020B0604020202020204" pitchFamily="34" charset="0"/>
                <a:cs typeface="Arial" panose="020B0604020202020204" pitchFamily="34" charset="0"/>
              </a:rPr>
              <a:t>al.Neurogastroenterol</a:t>
            </a:r>
            <a:r>
              <a:rPr lang="it-IT" sz="1400" i="1" dirty="0">
                <a:solidFill>
                  <a:schemeClr val="bg1"/>
                </a:solidFill>
                <a:highlight>
                  <a:srgbClr val="2E3D92"/>
                </a:highlight>
                <a:latin typeface="Arial" panose="020B0604020202020204" pitchFamily="34" charset="0"/>
                <a:cs typeface="Arial" panose="020B0604020202020204" pitchFamily="34" charset="0"/>
              </a:rPr>
              <a:t> </a:t>
            </a:r>
            <a:r>
              <a:rPr lang="it-IT" sz="1400" i="1" dirty="0" err="1">
                <a:solidFill>
                  <a:schemeClr val="bg1"/>
                </a:solidFill>
                <a:highlight>
                  <a:srgbClr val="2E3D92"/>
                </a:highlight>
                <a:latin typeface="Arial" panose="020B0604020202020204" pitchFamily="34" charset="0"/>
                <a:cs typeface="Arial" panose="020B0604020202020204" pitchFamily="34" charset="0"/>
              </a:rPr>
              <a:t>Motil</a:t>
            </a:r>
            <a:r>
              <a:rPr lang="it-IT" sz="1400" i="1" dirty="0">
                <a:solidFill>
                  <a:schemeClr val="bg1"/>
                </a:solidFill>
                <a:highlight>
                  <a:srgbClr val="2E3D92"/>
                </a:highlight>
                <a:latin typeface="Arial" panose="020B0604020202020204" pitchFamily="34" charset="0"/>
                <a:cs typeface="Arial" panose="020B0604020202020204" pitchFamily="34" charset="0"/>
              </a:rPr>
              <a:t>. 2020</a:t>
            </a:r>
          </a:p>
        </p:txBody>
      </p:sp>
      <p:sp>
        <p:nvSpPr>
          <p:cNvPr id="8" name="CasellaDiTesto 7">
            <a:extLst>
              <a:ext uri="{FF2B5EF4-FFF2-40B4-BE49-F238E27FC236}">
                <a16:creationId xmlns:a16="http://schemas.microsoft.com/office/drawing/2014/main" xmlns="" id="{0B44CDBB-49BA-4401-83D5-CCAF37E2D64A}"/>
              </a:ext>
            </a:extLst>
          </p:cNvPr>
          <p:cNvSpPr txBox="1"/>
          <p:nvPr/>
        </p:nvSpPr>
        <p:spPr>
          <a:xfrm>
            <a:off x="7649926" y="5194862"/>
            <a:ext cx="3014608" cy="369332"/>
          </a:xfrm>
          <a:prstGeom prst="rect">
            <a:avLst/>
          </a:prstGeom>
          <a:noFill/>
        </p:spPr>
        <p:txBody>
          <a:bodyPr wrap="none" rtlCol="0">
            <a:spAutoFit/>
          </a:bodyPr>
          <a:lstStyle/>
          <a:p>
            <a:r>
              <a:rPr lang="it-IT" b="1" dirty="0">
                <a:solidFill>
                  <a:schemeClr val="tx2"/>
                </a:solidFill>
                <a:latin typeface="Arial" panose="020B0604020202020204" pitchFamily="34" charset="0"/>
                <a:cs typeface="Arial" panose="020B0604020202020204" pitchFamily="34" charset="0"/>
              </a:rPr>
              <a:t>MONTREAL CONSENSUS</a:t>
            </a:r>
          </a:p>
        </p:txBody>
      </p:sp>
    </p:spTree>
    <p:extLst>
      <p:ext uri="{BB962C8B-B14F-4D97-AF65-F5344CB8AC3E}">
        <p14:creationId xmlns:p14="http://schemas.microsoft.com/office/powerpoint/2010/main" val="3282182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654393" y="5715001"/>
            <a:ext cx="1050288" cy="369332"/>
          </a:xfrm>
          <a:prstGeom prst="rect">
            <a:avLst/>
          </a:prstGeom>
          <a:noFill/>
        </p:spPr>
        <p:txBody>
          <a:bodyPr wrap="none" rtlCol="0">
            <a:spAutoFit/>
          </a:bodyPr>
          <a:lstStyle/>
          <a:p>
            <a:r>
              <a:rPr lang="it-IT" i="1" dirty="0" err="1"/>
              <a:t>Gut</a:t>
            </a:r>
            <a:r>
              <a:rPr lang="it-IT" i="1" dirty="0"/>
              <a:t> 2023</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31" t="17202" r="29999" b="57532"/>
          <a:stretch/>
        </p:blipFill>
        <p:spPr bwMode="auto">
          <a:xfrm>
            <a:off x="2637065" y="33460"/>
            <a:ext cx="8090452" cy="1883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918" t="30661" r="31322" b="38042"/>
          <a:stretch/>
        </p:blipFill>
        <p:spPr bwMode="auto">
          <a:xfrm>
            <a:off x="2753536" y="2098222"/>
            <a:ext cx="7405009" cy="345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e 4">
            <a:extLst>
              <a:ext uri="{FF2B5EF4-FFF2-40B4-BE49-F238E27FC236}">
                <a16:creationId xmlns:a16="http://schemas.microsoft.com/office/drawing/2014/main" xmlns="" id="{07E5886C-6084-4BA3-8EBE-D1944E834113}"/>
              </a:ext>
            </a:extLst>
          </p:cNvPr>
          <p:cNvSpPr/>
          <p:nvPr/>
        </p:nvSpPr>
        <p:spPr>
          <a:xfrm>
            <a:off x="2637064" y="3086306"/>
            <a:ext cx="3199714" cy="639660"/>
          </a:xfrm>
          <a:prstGeom prst="ellipse">
            <a:avLst/>
          </a:prstGeom>
          <a:noFill/>
          <a:ln>
            <a:solidFill>
              <a:srgbClr val="DB2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xmlns="" id="{D795FD99-0149-7ABE-E5CF-D7C90170070B}"/>
              </a:ext>
            </a:extLst>
          </p:cNvPr>
          <p:cNvSpPr txBox="1"/>
          <p:nvPr/>
        </p:nvSpPr>
        <p:spPr>
          <a:xfrm rot="19805861">
            <a:off x="-115814" y="1920822"/>
            <a:ext cx="2778774" cy="523220"/>
          </a:xfrm>
          <a:prstGeom prst="rect">
            <a:avLst/>
          </a:prstGeom>
          <a:noFill/>
        </p:spPr>
        <p:txBody>
          <a:bodyPr wrap="none" rtlCol="0">
            <a:spAutoFit/>
          </a:bodyPr>
          <a:lstStyle/>
          <a:p>
            <a:r>
              <a:rPr lang="it-IT" sz="2800" b="1" dirty="0">
                <a:solidFill>
                  <a:srgbClr val="FF0000"/>
                </a:solidFill>
              </a:rPr>
              <a:t>GERD DIAGNOSIS</a:t>
            </a:r>
          </a:p>
        </p:txBody>
      </p:sp>
      <p:pic>
        <p:nvPicPr>
          <p:cNvPr id="4" name="Immagine 3">
            <a:extLst>
              <a:ext uri="{FF2B5EF4-FFF2-40B4-BE49-F238E27FC236}">
                <a16:creationId xmlns:a16="http://schemas.microsoft.com/office/drawing/2014/main" xmlns="" id="{C4955B1B-539F-B03A-A054-09767547B774}"/>
              </a:ext>
            </a:extLst>
          </p:cNvPr>
          <p:cNvPicPr>
            <a:picLocks noChangeAspect="1"/>
          </p:cNvPicPr>
          <p:nvPr/>
        </p:nvPicPr>
        <p:blipFill>
          <a:blip r:embed="rId5"/>
          <a:stretch>
            <a:fillRect/>
          </a:stretch>
        </p:blipFill>
        <p:spPr>
          <a:xfrm>
            <a:off x="2608419" y="33460"/>
            <a:ext cx="8547333" cy="2085013"/>
          </a:xfrm>
          <a:prstGeom prst="rect">
            <a:avLst/>
          </a:prstGeom>
        </p:spPr>
      </p:pic>
    </p:spTree>
    <p:extLst>
      <p:ext uri="{BB962C8B-B14F-4D97-AF65-F5344CB8AC3E}">
        <p14:creationId xmlns:p14="http://schemas.microsoft.com/office/powerpoint/2010/main" val="10366767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378EB00B-4C46-6719-22F2-E66FEC06CE1D}"/>
              </a:ext>
            </a:extLst>
          </p:cNvPr>
          <p:cNvSpPr>
            <a:spLocks noGrp="1"/>
          </p:cNvSpPr>
          <p:nvPr>
            <p:ph type="title" idx="4294967295"/>
          </p:nvPr>
        </p:nvSpPr>
        <p:spPr>
          <a:xfrm>
            <a:off x="1304131" y="103377"/>
            <a:ext cx="9583737" cy="1524000"/>
          </a:xfrm>
        </p:spPr>
        <p:txBody>
          <a:bodyPr>
            <a:normAutofit/>
          </a:bodyPr>
          <a:lstStyle/>
          <a:p>
            <a:pPr algn="ctr"/>
            <a:r>
              <a:rPr lang="en-GB" sz="3200" b="1" dirty="0" err="1">
                <a:solidFill>
                  <a:srgbClr val="205278"/>
                </a:solidFill>
                <a:latin typeface="Verdana" panose="020B0604030504040204" pitchFamily="34" charset="0"/>
                <a:ea typeface="Verdana" panose="020B0604030504040204" pitchFamily="34" charset="0"/>
                <a:cs typeface="Verdana" panose="020B0604030504040204" pitchFamily="34" charset="0"/>
              </a:rPr>
              <a:t>Diagnosi</a:t>
            </a:r>
            <a: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t> di </a:t>
            </a:r>
            <a:r>
              <a:rPr lang="en-GB" sz="3200" b="1" dirty="0" err="1">
                <a:solidFill>
                  <a:srgbClr val="205278"/>
                </a:solidFill>
                <a:latin typeface="Verdana" panose="020B0604030504040204" pitchFamily="34" charset="0"/>
                <a:ea typeface="Verdana" panose="020B0604030504040204" pitchFamily="34" charset="0"/>
                <a:cs typeface="Verdana" panose="020B0604030504040204" pitchFamily="34" charset="0"/>
              </a:rPr>
              <a:t>ernia</a:t>
            </a:r>
            <a: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t> </a:t>
            </a:r>
            <a:r>
              <a:rPr lang="en-GB" sz="3200" b="1" dirty="0" err="1">
                <a:solidFill>
                  <a:srgbClr val="205278"/>
                </a:solidFill>
                <a:latin typeface="Verdana" panose="020B0604030504040204" pitchFamily="34" charset="0"/>
                <a:ea typeface="Verdana" panose="020B0604030504040204" pitchFamily="34" charset="0"/>
                <a:cs typeface="Verdana" panose="020B0604030504040204" pitchFamily="34" charset="0"/>
              </a:rPr>
              <a:t>iatale</a:t>
            </a:r>
            <a: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t> </a:t>
            </a:r>
            <a:b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br>
            <a: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t>vs. </a:t>
            </a:r>
            <a:b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br>
            <a:r>
              <a:rPr lang="it-IT" sz="3200" b="1" dirty="0">
                <a:solidFill>
                  <a:srgbClr val="205278"/>
                </a:solidFill>
                <a:latin typeface="Verdana" panose="020B0604030504040204" pitchFamily="34" charset="0"/>
                <a:ea typeface="Verdana" panose="020B0604030504040204" pitchFamily="34" charset="0"/>
                <a:cs typeface="Verdana" panose="020B0604030504040204" pitchFamily="34" charset="0"/>
              </a:rPr>
              <a:t>stratificazione rischio MRGE</a:t>
            </a:r>
            <a:endParaRPr lang="x-none" sz="3200" b="1" dirty="0">
              <a:solidFill>
                <a:srgbClr val="205278"/>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xmlns="" id="{E26FB0C6-D3D3-789D-3C3D-C4CE65D62AFE}"/>
              </a:ext>
            </a:extLst>
          </p:cNvPr>
          <p:cNvSpPr txBox="1"/>
          <p:nvPr/>
        </p:nvSpPr>
        <p:spPr>
          <a:xfrm>
            <a:off x="310468" y="1654553"/>
            <a:ext cx="11043332" cy="907941"/>
          </a:xfrm>
          <a:prstGeom prst="rect">
            <a:avLst/>
          </a:prstGeom>
          <a:solidFill>
            <a:schemeClr val="accent1">
              <a:lumMod val="75000"/>
            </a:schemeClr>
          </a:solidFill>
          <a:ln>
            <a:solidFill>
              <a:schemeClr val="accent1"/>
            </a:solidFill>
          </a:ln>
        </p:spPr>
        <p:txBody>
          <a:bodyPr wrap="square" rtlCol="0">
            <a:spAutoFit/>
          </a:bodyPr>
          <a:lstStyle/>
          <a:p>
            <a:pPr algn="ctr">
              <a:spcBef>
                <a:spcPts val="600"/>
              </a:spcBef>
            </a:pPr>
            <a:r>
              <a:rPr lang="it-IT" sz="2400" b="1" dirty="0">
                <a:solidFill>
                  <a:schemeClr val="bg1"/>
                </a:solidFill>
                <a:latin typeface="Verdana" panose="020B0604030504040204" pitchFamily="34" charset="0"/>
                <a:ea typeface="Verdana" panose="020B0604030504040204" pitchFamily="34" charset="0"/>
                <a:cs typeface="Verdana" panose="020B0604030504040204" pitchFamily="34" charset="0"/>
              </a:rPr>
              <a:t>EGDS</a:t>
            </a:r>
          </a:p>
          <a:p>
            <a:pPr algn="ctr">
              <a:spcBef>
                <a:spcPts val="600"/>
              </a:spcBef>
            </a:pPr>
            <a:r>
              <a:rPr lang="x-none" sz="2400" b="1">
                <a:solidFill>
                  <a:schemeClr val="bg1"/>
                </a:solidFill>
                <a:latin typeface="Verdana" panose="020B0604030504040204" pitchFamily="34" charset="0"/>
                <a:ea typeface="Verdana" panose="020B0604030504040204" pitchFamily="34" charset="0"/>
                <a:cs typeface="Verdana" panose="020B0604030504040204" pitchFamily="34" charset="0"/>
              </a:rPr>
              <a:t>Hill </a:t>
            </a:r>
            <a:r>
              <a:rPr lang="x-none" sz="2400" b="1" dirty="0">
                <a:solidFill>
                  <a:schemeClr val="bg1"/>
                </a:solidFill>
                <a:latin typeface="Verdana" panose="020B0604030504040204" pitchFamily="34" charset="0"/>
                <a:ea typeface="Verdana" panose="020B0604030504040204" pitchFamily="34" charset="0"/>
                <a:cs typeface="Verdana" panose="020B0604030504040204" pitchFamily="34" charset="0"/>
              </a:rPr>
              <a:t>vs. </a:t>
            </a:r>
            <a:r>
              <a:rPr lang="x-none" sz="2400" b="1">
                <a:solidFill>
                  <a:schemeClr val="bg1"/>
                </a:solidFill>
                <a:latin typeface="Verdana" panose="020B0604030504040204" pitchFamily="34" charset="0"/>
                <a:ea typeface="Verdana" panose="020B0604030504040204" pitchFamily="34" charset="0"/>
                <a:cs typeface="Verdana" panose="020B0604030504040204" pitchFamily="34" charset="0"/>
              </a:rPr>
              <a:t>AFS classificatio</a:t>
            </a:r>
            <a:r>
              <a:rPr lang="it-IT"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n</a:t>
            </a:r>
            <a:endParaRPr lang="x-none"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xmlns="" id="{697C4F09-4F9C-C946-87C6-0FD96B7D9E02}"/>
              </a:ext>
            </a:extLst>
          </p:cNvPr>
          <p:cNvSpPr txBox="1"/>
          <p:nvPr/>
        </p:nvSpPr>
        <p:spPr>
          <a:xfrm>
            <a:off x="0" y="5904119"/>
            <a:ext cx="10268712" cy="261610"/>
          </a:xfrm>
          <a:prstGeom prst="rect">
            <a:avLst/>
          </a:prstGeom>
          <a:solidFill>
            <a:schemeClr val="accent1">
              <a:lumMod val="75000"/>
            </a:schemeClr>
          </a:solidFill>
          <a:ln>
            <a:solidFill>
              <a:schemeClr val="accent1"/>
            </a:solidFill>
          </a:ln>
        </p:spPr>
        <p:txBody>
          <a:bodyPr wrap="square" rtlCol="0">
            <a:spAutoFit/>
          </a:bodyPr>
          <a:lstStyle/>
          <a:p>
            <a:r>
              <a:rPr lang="en-GB" sz="1100" dirty="0">
                <a:solidFill>
                  <a:schemeClr val="bg1"/>
                </a:solidFill>
                <a:latin typeface="Verdana" panose="020B0604030504040204" pitchFamily="34" charset="0"/>
                <a:ea typeface="Verdana" panose="020B0604030504040204" pitchFamily="34" charset="0"/>
                <a:cs typeface="Verdana" panose="020B0604030504040204" pitchFamily="34" charset="0"/>
              </a:rPr>
              <a:t>Nguyen et al. The American Foregut Society White Paper on the Endoscopic Classification of Esophagogastric Junction Integrity, Foregut 2022</a:t>
            </a:r>
          </a:p>
        </p:txBody>
      </p:sp>
      <p:pic>
        <p:nvPicPr>
          <p:cNvPr id="5" name="Immagine 5" descr="http://www.thelancet.com/cms/attachment/2006439950/2028835134/gr2.jpg">
            <a:extLst>
              <a:ext uri="{FF2B5EF4-FFF2-40B4-BE49-F238E27FC236}">
                <a16:creationId xmlns:a16="http://schemas.microsoft.com/office/drawing/2014/main" xmlns="" id="{FDAA996F-8182-5F4B-0AAB-F0357B2839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468" y="3059949"/>
            <a:ext cx="5334720" cy="2477520"/>
          </a:xfrm>
          <a:prstGeom prst="rect">
            <a:avLst/>
          </a:prstGeom>
          <a:noFill/>
          <a:ln>
            <a:noFill/>
          </a:ln>
        </p:spPr>
      </p:pic>
      <p:pic>
        <p:nvPicPr>
          <p:cNvPr id="6" name="Immagine 1">
            <a:extLst>
              <a:ext uri="{FF2B5EF4-FFF2-40B4-BE49-F238E27FC236}">
                <a16:creationId xmlns:a16="http://schemas.microsoft.com/office/drawing/2014/main" xmlns="" id="{47804C30-9201-6289-65E5-FB0828EBD67A}"/>
              </a:ext>
            </a:extLst>
          </p:cNvPr>
          <p:cNvPicPr>
            <a:picLocks noChangeAspect="1"/>
          </p:cNvPicPr>
          <p:nvPr/>
        </p:nvPicPr>
        <p:blipFill>
          <a:blip r:embed="rId4"/>
          <a:stretch>
            <a:fillRect/>
          </a:stretch>
        </p:blipFill>
        <p:spPr>
          <a:xfrm>
            <a:off x="6263421" y="2616847"/>
            <a:ext cx="5214330" cy="3078168"/>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287" y="2616846"/>
            <a:ext cx="5452901" cy="317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9335720"/>
      </p:ext>
    </p:extLst>
  </p:cSld>
  <p:clrMapOvr>
    <a:masterClrMapping/>
  </p:clrMapOvr>
  <mc:AlternateContent xmlns:mc="http://schemas.openxmlformats.org/markup-compatibility/2006" xmlns:p14="http://schemas.microsoft.com/office/powerpoint/2010/main">
    <mc:Choice Requires="p14">
      <p:transition spd="slow" p14:dur="2000" advTm="48862"/>
    </mc:Choice>
    <mc:Fallback xmlns="">
      <p:transition spd="slow" advTm="48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97C4F09-4F9C-C946-87C6-0FD96B7D9E02}"/>
              </a:ext>
            </a:extLst>
          </p:cNvPr>
          <p:cNvSpPr txBox="1"/>
          <p:nvPr/>
        </p:nvSpPr>
        <p:spPr>
          <a:xfrm>
            <a:off x="0" y="5901203"/>
            <a:ext cx="8250733" cy="261610"/>
          </a:xfrm>
          <a:prstGeom prst="rect">
            <a:avLst/>
          </a:prstGeom>
          <a:solidFill>
            <a:schemeClr val="accent1">
              <a:lumMod val="75000"/>
            </a:schemeClr>
          </a:solidFill>
          <a:ln>
            <a:solidFill>
              <a:schemeClr val="accent1"/>
            </a:solidFill>
          </a:ln>
        </p:spPr>
        <p:txBody>
          <a:bodyPr wrap="square" rtlCol="0">
            <a:spAutoFit/>
          </a:bodyPr>
          <a:lstStyle/>
          <a:p>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Siboni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S</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Sozzi M,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Kersik</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A,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Lovece</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A, Milito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P</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Menikou</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F</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Bonavina</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L,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Froiio</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C, Bernardi D, Asti E, </a:t>
            </a:r>
            <a:r>
              <a:rPr lang="it-IT" sz="1100" dirty="0" err="1">
                <a:solidFill>
                  <a:schemeClr val="bg1"/>
                </a:solidFill>
                <a:latin typeface="Verdana" panose="020B0604030504040204" pitchFamily="34" charset="0"/>
                <a:ea typeface="Verdana" panose="020B0604030504040204" pitchFamily="34" charset="0"/>
                <a:cs typeface="Verdana" panose="020B0604030504040204" pitchFamily="34" charset="0"/>
              </a:rPr>
              <a:t>Foregut</a:t>
            </a:r>
            <a:r>
              <a:rPr lang="it-IT" sz="1100" dirty="0">
                <a:solidFill>
                  <a:schemeClr val="bg1"/>
                </a:solidFill>
                <a:latin typeface="Verdana" panose="020B0604030504040204" pitchFamily="34" charset="0"/>
                <a:ea typeface="Verdana" panose="020B0604030504040204" pitchFamily="34" charset="0"/>
                <a:cs typeface="Verdana" panose="020B0604030504040204" pitchFamily="34" charset="0"/>
              </a:rPr>
              <a:t> 2024</a:t>
            </a:r>
            <a:endParaRPr lang="x-none"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xmlns="" id="{1491C479-4EB7-54A8-14FD-200DD7469299}"/>
              </a:ext>
            </a:extLst>
          </p:cNvPr>
          <p:cNvPicPr>
            <a:picLocks noChangeAspect="1"/>
          </p:cNvPicPr>
          <p:nvPr/>
        </p:nvPicPr>
        <p:blipFill rotWithShape="1">
          <a:blip r:embed="rId3">
            <a:extLst>
              <a:ext uri="{28A0092B-C50C-407E-A947-70E740481C1C}">
                <a14:useLocalDpi xmlns:a14="http://schemas.microsoft.com/office/drawing/2010/main" val="0"/>
              </a:ext>
            </a:extLst>
          </a:blip>
          <a:srcRect t="51154"/>
          <a:stretch/>
        </p:blipFill>
        <p:spPr>
          <a:xfrm>
            <a:off x="6277466" y="2833812"/>
            <a:ext cx="5832000" cy="2558814"/>
          </a:xfrm>
          <a:prstGeom prst="rect">
            <a:avLst/>
          </a:prstGeom>
        </p:spPr>
      </p:pic>
      <p:cxnSp>
        <p:nvCxnSpPr>
          <p:cNvPr id="11" name="Straight Connector 10">
            <a:extLst>
              <a:ext uri="{FF2B5EF4-FFF2-40B4-BE49-F238E27FC236}">
                <a16:creationId xmlns:a16="http://schemas.microsoft.com/office/drawing/2014/main" xmlns="" id="{842318B3-0159-77DB-8DC4-EBD9C5417332}"/>
              </a:ext>
            </a:extLst>
          </p:cNvPr>
          <p:cNvCxnSpPr/>
          <p:nvPr/>
        </p:nvCxnSpPr>
        <p:spPr>
          <a:xfrm>
            <a:off x="6096000" y="2209800"/>
            <a:ext cx="0" cy="3048000"/>
          </a:xfrm>
          <a:prstGeom prst="line">
            <a:avLst/>
          </a:prstGeom>
          <a:ln>
            <a:solidFill>
              <a:srgbClr val="205278"/>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535A53D0-9930-1520-0173-69A1A6B25C63}"/>
              </a:ext>
            </a:extLst>
          </p:cNvPr>
          <p:cNvPicPr>
            <a:picLocks noChangeAspect="1"/>
          </p:cNvPicPr>
          <p:nvPr/>
        </p:nvPicPr>
        <p:blipFill>
          <a:blip r:embed="rId4"/>
          <a:stretch>
            <a:fillRect/>
          </a:stretch>
        </p:blipFill>
        <p:spPr>
          <a:xfrm>
            <a:off x="158220" y="2910840"/>
            <a:ext cx="5847048" cy="2559600"/>
          </a:xfrm>
          <a:prstGeom prst="rect">
            <a:avLst/>
          </a:prstGeom>
        </p:spPr>
      </p:pic>
      <p:sp>
        <p:nvSpPr>
          <p:cNvPr id="8" name="TextBox 7">
            <a:extLst>
              <a:ext uri="{FF2B5EF4-FFF2-40B4-BE49-F238E27FC236}">
                <a16:creationId xmlns:a16="http://schemas.microsoft.com/office/drawing/2014/main" xmlns="" id="{8E1DA65D-4F37-A91E-91DE-D125DAF9AA05}"/>
              </a:ext>
            </a:extLst>
          </p:cNvPr>
          <p:cNvSpPr txBox="1"/>
          <p:nvPr/>
        </p:nvSpPr>
        <p:spPr>
          <a:xfrm>
            <a:off x="4700834" y="3724070"/>
            <a:ext cx="990600" cy="307777"/>
          </a:xfrm>
          <a:prstGeom prst="rect">
            <a:avLst/>
          </a:prstGeom>
          <a:noFill/>
          <a:ln w="12700">
            <a:solidFill>
              <a:srgbClr val="FF0000"/>
            </a:solidFill>
          </a:ln>
        </p:spPr>
        <p:txBody>
          <a:bodyPr wrap="square" rtlCol="0">
            <a:spAutoFit/>
          </a:bodyPr>
          <a:lstStyle/>
          <a:p>
            <a:pPr algn="ctr"/>
            <a:r>
              <a:rPr lang="en-GB" sz="1400" dirty="0">
                <a:latin typeface="Verdana" panose="020B0604030504040204" pitchFamily="34" charset="0"/>
                <a:ea typeface="Verdana" panose="020B0604030504040204" pitchFamily="34" charset="0"/>
                <a:cs typeface="Verdana" panose="020B0604030504040204" pitchFamily="34" charset="0"/>
              </a:rPr>
              <a:t>p</a:t>
            </a:r>
            <a:r>
              <a:rPr lang="x-none" sz="1400" dirty="0">
                <a:latin typeface="Verdana" panose="020B0604030504040204" pitchFamily="34" charset="0"/>
                <a:ea typeface="Verdana" panose="020B0604030504040204" pitchFamily="34" charset="0"/>
                <a:cs typeface="Verdana" panose="020B0604030504040204" pitchFamily="34" charset="0"/>
              </a:rPr>
              <a:t>=0.411</a:t>
            </a:r>
          </a:p>
        </p:txBody>
      </p:sp>
      <p:sp>
        <p:nvSpPr>
          <p:cNvPr id="10" name="TextBox 9">
            <a:extLst>
              <a:ext uri="{FF2B5EF4-FFF2-40B4-BE49-F238E27FC236}">
                <a16:creationId xmlns:a16="http://schemas.microsoft.com/office/drawing/2014/main" xmlns="" id="{EA2C25A8-038D-8202-FD91-80D417B56BE2}"/>
              </a:ext>
            </a:extLst>
          </p:cNvPr>
          <p:cNvSpPr txBox="1"/>
          <p:nvPr/>
        </p:nvSpPr>
        <p:spPr>
          <a:xfrm>
            <a:off x="152400" y="3252657"/>
            <a:ext cx="1143000" cy="430887"/>
          </a:xfrm>
          <a:prstGeom prst="rect">
            <a:avLst/>
          </a:prstGeom>
          <a:noFill/>
          <a:ln w="3175">
            <a:solidFill>
              <a:schemeClr val="tx1"/>
            </a:solidFill>
          </a:ln>
        </p:spPr>
        <p:txBody>
          <a:bodyPr wrap="square" rtlCol="0">
            <a:spAutoFit/>
          </a:bodyPr>
          <a:lstStyle/>
          <a:p>
            <a:pPr algn="ctr"/>
            <a:r>
              <a:rPr lang="it-IT" sz="1100" dirty="0">
                <a:latin typeface="Verdana" panose="020B0604030504040204" pitchFamily="34" charset="0"/>
                <a:ea typeface="Verdana" panose="020B0604030504040204" pitchFamily="34" charset="0"/>
                <a:cs typeface="Verdana" panose="020B0604030504040204" pitchFamily="34" charset="0"/>
              </a:rPr>
              <a:t>Hill </a:t>
            </a:r>
            <a:r>
              <a:rPr lang="it-IT" sz="1100" dirty="0" err="1">
                <a:latin typeface="Verdana" panose="020B0604030504040204" pitchFamily="34" charset="0"/>
                <a:ea typeface="Verdana" panose="020B0604030504040204" pitchFamily="34" charset="0"/>
                <a:cs typeface="Verdana" panose="020B0604030504040204" pitchFamily="34" charset="0"/>
              </a:rPr>
              <a:t>classification</a:t>
            </a:r>
            <a:endParaRPr lang="x-none" sz="1100" dirty="0">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xmlns="" id="{E4478E81-AFBC-2746-C253-EF93E6F418CC}"/>
              </a:ext>
            </a:extLst>
          </p:cNvPr>
          <p:cNvPicPr>
            <a:picLocks noChangeAspect="1"/>
          </p:cNvPicPr>
          <p:nvPr/>
        </p:nvPicPr>
        <p:blipFill rotWithShape="1">
          <a:blip r:embed="rId5">
            <a:extLst>
              <a:ext uri="{28A0092B-C50C-407E-A947-70E740481C1C}">
                <a14:useLocalDpi xmlns:a14="http://schemas.microsoft.com/office/drawing/2010/main" val="0"/>
              </a:ext>
            </a:extLst>
          </a:blip>
          <a:srcRect l="29149" t="54307" b="40639"/>
          <a:stretch/>
        </p:blipFill>
        <p:spPr>
          <a:xfrm>
            <a:off x="7983766" y="2235178"/>
            <a:ext cx="4132034" cy="264778"/>
          </a:xfrm>
          <a:prstGeom prst="rect">
            <a:avLst/>
          </a:prstGeom>
        </p:spPr>
      </p:pic>
      <p:sp>
        <p:nvSpPr>
          <p:cNvPr id="12" name="Rectangle 11">
            <a:extLst>
              <a:ext uri="{FF2B5EF4-FFF2-40B4-BE49-F238E27FC236}">
                <a16:creationId xmlns:a16="http://schemas.microsoft.com/office/drawing/2014/main" xmlns="" id="{154CCB4F-B836-ED11-37DD-65599C9DA7EB}"/>
              </a:ext>
            </a:extLst>
          </p:cNvPr>
          <p:cNvSpPr/>
          <p:nvPr/>
        </p:nvSpPr>
        <p:spPr>
          <a:xfrm>
            <a:off x="8077200" y="2554622"/>
            <a:ext cx="3657600" cy="2647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x-none">
              <a:latin typeface="Verdana" panose="020B0604030504040204" pitchFamily="34" charset="0"/>
              <a:ea typeface="Verdana" panose="020B0604030504040204" pitchFamily="34" charset="0"/>
              <a:cs typeface="Verdana" panose="020B0604030504040204" pitchFamily="34" charset="0"/>
            </a:endParaRPr>
          </a:p>
        </p:txBody>
      </p:sp>
      <p:sp>
        <p:nvSpPr>
          <p:cNvPr id="4" name="Title 7">
            <a:extLst>
              <a:ext uri="{FF2B5EF4-FFF2-40B4-BE49-F238E27FC236}">
                <a16:creationId xmlns:a16="http://schemas.microsoft.com/office/drawing/2014/main" xmlns="" id="{4CEA5017-6450-CA09-EB69-1C3542378EB5}"/>
              </a:ext>
            </a:extLst>
          </p:cNvPr>
          <p:cNvSpPr>
            <a:spLocks noGrp="1"/>
          </p:cNvSpPr>
          <p:nvPr>
            <p:ph type="title" idx="4294967295"/>
          </p:nvPr>
        </p:nvSpPr>
        <p:spPr>
          <a:xfrm>
            <a:off x="1304131" y="103220"/>
            <a:ext cx="9583737" cy="1524000"/>
          </a:xfrm>
        </p:spPr>
        <p:txBody>
          <a:bodyPr>
            <a:normAutofit/>
          </a:bodyPr>
          <a:lstStyle/>
          <a:p>
            <a:pPr algn="ctr"/>
            <a:r>
              <a:rPr lang="en-GB" sz="3200" b="1" dirty="0" err="1">
                <a:solidFill>
                  <a:srgbClr val="205278"/>
                </a:solidFill>
                <a:latin typeface="Verdana" panose="020B0604030504040204" pitchFamily="34" charset="0"/>
                <a:ea typeface="Verdana" panose="020B0604030504040204" pitchFamily="34" charset="0"/>
                <a:cs typeface="Verdana" panose="020B0604030504040204" pitchFamily="34" charset="0"/>
              </a:rPr>
              <a:t>Diagnosi</a:t>
            </a:r>
            <a: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t> di </a:t>
            </a:r>
            <a:r>
              <a:rPr lang="en-GB" sz="3200" b="1" dirty="0" err="1">
                <a:solidFill>
                  <a:srgbClr val="205278"/>
                </a:solidFill>
                <a:latin typeface="Verdana" panose="020B0604030504040204" pitchFamily="34" charset="0"/>
                <a:ea typeface="Verdana" panose="020B0604030504040204" pitchFamily="34" charset="0"/>
                <a:cs typeface="Verdana" panose="020B0604030504040204" pitchFamily="34" charset="0"/>
              </a:rPr>
              <a:t>ernia</a:t>
            </a:r>
            <a: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t> </a:t>
            </a:r>
            <a:r>
              <a:rPr lang="en-GB" sz="3200" b="1" dirty="0" err="1">
                <a:solidFill>
                  <a:srgbClr val="205278"/>
                </a:solidFill>
                <a:latin typeface="Verdana" panose="020B0604030504040204" pitchFamily="34" charset="0"/>
                <a:ea typeface="Verdana" panose="020B0604030504040204" pitchFamily="34" charset="0"/>
                <a:cs typeface="Verdana" panose="020B0604030504040204" pitchFamily="34" charset="0"/>
              </a:rPr>
              <a:t>iatale</a:t>
            </a:r>
            <a: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t> </a:t>
            </a:r>
            <a:b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br>
            <a: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t>vs. </a:t>
            </a:r>
            <a:br>
              <a:rPr lang="en-GB" sz="3200" b="1" dirty="0">
                <a:solidFill>
                  <a:srgbClr val="205278"/>
                </a:solidFill>
                <a:latin typeface="Verdana" panose="020B0604030504040204" pitchFamily="34" charset="0"/>
                <a:ea typeface="Verdana" panose="020B0604030504040204" pitchFamily="34" charset="0"/>
                <a:cs typeface="Verdana" panose="020B0604030504040204" pitchFamily="34" charset="0"/>
              </a:rPr>
            </a:br>
            <a:r>
              <a:rPr lang="it-IT" sz="3200" b="1" dirty="0">
                <a:solidFill>
                  <a:srgbClr val="205278"/>
                </a:solidFill>
                <a:latin typeface="Verdana" panose="020B0604030504040204" pitchFamily="34" charset="0"/>
                <a:ea typeface="Verdana" panose="020B0604030504040204" pitchFamily="34" charset="0"/>
                <a:cs typeface="Verdana" panose="020B0604030504040204" pitchFamily="34" charset="0"/>
              </a:rPr>
              <a:t>stratificazione rischio MRGE</a:t>
            </a:r>
            <a:endParaRPr lang="x-none" sz="3200" b="1" dirty="0">
              <a:solidFill>
                <a:srgbClr val="205278"/>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9">
            <a:extLst>
              <a:ext uri="{FF2B5EF4-FFF2-40B4-BE49-F238E27FC236}">
                <a16:creationId xmlns:a16="http://schemas.microsoft.com/office/drawing/2014/main" xmlns="" id="{F3849446-1F12-2647-4A6A-48CD4282991B}"/>
              </a:ext>
            </a:extLst>
          </p:cNvPr>
          <p:cNvSpPr txBox="1"/>
          <p:nvPr/>
        </p:nvSpPr>
        <p:spPr>
          <a:xfrm>
            <a:off x="310468" y="1654553"/>
            <a:ext cx="11043332" cy="907941"/>
          </a:xfrm>
          <a:prstGeom prst="rect">
            <a:avLst/>
          </a:prstGeom>
          <a:solidFill>
            <a:schemeClr val="accent1">
              <a:lumMod val="75000"/>
            </a:schemeClr>
          </a:solidFill>
          <a:ln>
            <a:solidFill>
              <a:schemeClr val="accent1"/>
            </a:solidFill>
          </a:ln>
        </p:spPr>
        <p:txBody>
          <a:bodyPr wrap="square" rtlCol="0">
            <a:spAutoFit/>
          </a:bodyPr>
          <a:lstStyle/>
          <a:p>
            <a:pPr algn="ctr">
              <a:spcBef>
                <a:spcPts val="600"/>
              </a:spcBef>
            </a:pPr>
            <a:r>
              <a:rPr lang="it-IT" sz="2400" b="1" dirty="0">
                <a:solidFill>
                  <a:schemeClr val="bg1"/>
                </a:solidFill>
                <a:latin typeface="Verdana" panose="020B0604030504040204" pitchFamily="34" charset="0"/>
                <a:ea typeface="Verdana" panose="020B0604030504040204" pitchFamily="34" charset="0"/>
                <a:cs typeface="Verdana" panose="020B0604030504040204" pitchFamily="34" charset="0"/>
              </a:rPr>
              <a:t>EGDS</a:t>
            </a:r>
          </a:p>
          <a:p>
            <a:pPr algn="ctr">
              <a:spcBef>
                <a:spcPts val="600"/>
              </a:spcBef>
            </a:pPr>
            <a:r>
              <a:rPr lang="x-none" sz="2400" b="1">
                <a:solidFill>
                  <a:schemeClr val="bg1"/>
                </a:solidFill>
                <a:latin typeface="Verdana" panose="020B0604030504040204" pitchFamily="34" charset="0"/>
                <a:ea typeface="Verdana" panose="020B0604030504040204" pitchFamily="34" charset="0"/>
                <a:cs typeface="Verdana" panose="020B0604030504040204" pitchFamily="34" charset="0"/>
              </a:rPr>
              <a:t>Hill </a:t>
            </a:r>
            <a:r>
              <a:rPr lang="x-none" sz="2400" b="1" dirty="0">
                <a:solidFill>
                  <a:schemeClr val="bg1"/>
                </a:solidFill>
                <a:latin typeface="Verdana" panose="020B0604030504040204" pitchFamily="34" charset="0"/>
                <a:ea typeface="Verdana" panose="020B0604030504040204" pitchFamily="34" charset="0"/>
                <a:cs typeface="Verdana" panose="020B0604030504040204" pitchFamily="34" charset="0"/>
              </a:rPr>
              <a:t>vs. </a:t>
            </a:r>
            <a:r>
              <a:rPr lang="x-none" sz="2400" b="1">
                <a:solidFill>
                  <a:schemeClr val="bg1"/>
                </a:solidFill>
                <a:latin typeface="Verdana" panose="020B0604030504040204" pitchFamily="34" charset="0"/>
                <a:ea typeface="Verdana" panose="020B0604030504040204" pitchFamily="34" charset="0"/>
                <a:cs typeface="Verdana" panose="020B0604030504040204" pitchFamily="34" charset="0"/>
              </a:rPr>
              <a:t>AFS classificatio</a:t>
            </a:r>
            <a:r>
              <a:rPr lang="it-IT"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n</a:t>
            </a:r>
            <a:endParaRPr lang="x-none"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67799" t="5421" r="7023" b="16030"/>
          <a:stretch/>
        </p:blipFill>
        <p:spPr bwMode="auto">
          <a:xfrm>
            <a:off x="11268269" y="-12034"/>
            <a:ext cx="933061" cy="206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639458"/>
      </p:ext>
    </p:extLst>
  </p:cSld>
  <p:clrMapOvr>
    <a:masterClrMapping/>
  </p:clrMapOvr>
  <mc:AlternateContent xmlns:mc="http://schemas.openxmlformats.org/markup-compatibility/2006" xmlns:p14="http://schemas.microsoft.com/office/powerpoint/2010/main">
    <mc:Choice Requires="p14">
      <p:transition spd="slow" p14:dur="2000" advTm="22541"/>
    </mc:Choice>
    <mc:Fallback xmlns="">
      <p:transition spd="slow" advTm="225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C87D33E-0469-B449-9912-1652DAA60416}"/>
              </a:ext>
            </a:extLst>
          </p:cNvPr>
          <p:cNvSpPr/>
          <p:nvPr/>
        </p:nvSpPr>
        <p:spPr>
          <a:xfrm>
            <a:off x="1787802" y="2281118"/>
            <a:ext cx="5070764" cy="1600438"/>
          </a:xfrm>
          <a:prstGeom prst="rect">
            <a:avLst/>
          </a:prstGeom>
        </p:spPr>
        <p:txBody>
          <a:bodyPr wrap="square">
            <a:spAutoFit/>
          </a:bodyPr>
          <a:lstStyle/>
          <a:p>
            <a:pPr algn="just"/>
            <a:r>
              <a:rPr lang="en-GB" sz="1400" b="1" dirty="0">
                <a:solidFill>
                  <a:srgbClr val="212121"/>
                </a:solidFill>
                <a:latin typeface="+mj-lt"/>
              </a:rPr>
              <a:t>Study type: </a:t>
            </a:r>
            <a:r>
              <a:rPr lang="en-GB" sz="1400" dirty="0">
                <a:solidFill>
                  <a:srgbClr val="212121"/>
                </a:solidFill>
                <a:latin typeface="+mj-lt"/>
              </a:rPr>
              <a:t>retrospective analysis </a:t>
            </a:r>
          </a:p>
          <a:p>
            <a:pPr algn="just"/>
            <a:endParaRPr lang="en-GB" sz="1400" dirty="0">
              <a:solidFill>
                <a:srgbClr val="212121"/>
              </a:solidFill>
              <a:latin typeface="+mj-lt"/>
            </a:endParaRPr>
          </a:p>
          <a:p>
            <a:pPr algn="just"/>
            <a:r>
              <a:rPr lang="en-GB" sz="1400" b="1" dirty="0">
                <a:solidFill>
                  <a:srgbClr val="212121"/>
                </a:solidFill>
                <a:latin typeface="+mj-lt"/>
              </a:rPr>
              <a:t>Endpoint: </a:t>
            </a:r>
            <a:r>
              <a:rPr lang="en-GB" sz="1400" dirty="0">
                <a:solidFill>
                  <a:srgbClr val="212121"/>
                </a:solidFill>
                <a:latin typeface="+mj-lt"/>
              </a:rPr>
              <a:t>Endoscopy results were compared to intraoperative findings, and subgroup analysis of &gt;2 cm hernias was performed.</a:t>
            </a:r>
          </a:p>
          <a:p>
            <a:pPr algn="just"/>
            <a:endParaRPr lang="en-US" sz="1400" b="1" dirty="0">
              <a:latin typeface="+mj-lt"/>
            </a:endParaRPr>
          </a:p>
          <a:p>
            <a:pPr algn="just"/>
            <a:r>
              <a:rPr lang="en-US" sz="1400" b="1" dirty="0">
                <a:latin typeface="+mj-lt"/>
              </a:rPr>
              <a:t>Conclusions: Endoscopy can achieve an accuracy comparable to HRM in high-volume endoscopy centers</a:t>
            </a:r>
            <a:r>
              <a:rPr lang="en-US" sz="1400" dirty="0">
                <a:latin typeface="+mj-lt"/>
              </a:rPr>
              <a:t>.</a:t>
            </a:r>
            <a:endParaRPr lang="x-none" sz="1400" dirty="0">
              <a:latin typeface="+mj-lt"/>
            </a:endParaRPr>
          </a:p>
        </p:txBody>
      </p:sp>
      <p:pic>
        <p:nvPicPr>
          <p:cNvPr id="7" name="Immagine 6">
            <a:extLst>
              <a:ext uri="{FF2B5EF4-FFF2-40B4-BE49-F238E27FC236}">
                <a16:creationId xmlns:a16="http://schemas.microsoft.com/office/drawing/2014/main" xmlns="" id="{2071A210-5333-4AA4-95BC-AE7E96ED5C1D}"/>
              </a:ext>
            </a:extLst>
          </p:cNvPr>
          <p:cNvPicPr>
            <a:picLocks noChangeAspect="1"/>
          </p:cNvPicPr>
          <p:nvPr/>
        </p:nvPicPr>
        <p:blipFill>
          <a:blip r:embed="rId3"/>
          <a:stretch>
            <a:fillRect/>
          </a:stretch>
        </p:blipFill>
        <p:spPr>
          <a:xfrm>
            <a:off x="1301921" y="3938438"/>
            <a:ext cx="8207125" cy="1969380"/>
          </a:xfrm>
          <a:prstGeom prst="rect">
            <a:avLst/>
          </a:prstGeom>
        </p:spPr>
      </p:pic>
      <p:pic>
        <p:nvPicPr>
          <p:cNvPr id="9" name="Immagine 8">
            <a:extLst>
              <a:ext uri="{FF2B5EF4-FFF2-40B4-BE49-F238E27FC236}">
                <a16:creationId xmlns:a16="http://schemas.microsoft.com/office/drawing/2014/main" xmlns="" id="{8E53EAC1-027F-441D-A08C-04E00692E0CE}"/>
              </a:ext>
            </a:extLst>
          </p:cNvPr>
          <p:cNvPicPr>
            <a:picLocks noChangeAspect="1"/>
          </p:cNvPicPr>
          <p:nvPr/>
        </p:nvPicPr>
        <p:blipFill>
          <a:blip r:embed="rId4"/>
          <a:stretch>
            <a:fillRect/>
          </a:stretch>
        </p:blipFill>
        <p:spPr>
          <a:xfrm>
            <a:off x="1524001" y="75992"/>
            <a:ext cx="7798686" cy="2115804"/>
          </a:xfrm>
          <a:prstGeom prst="rect">
            <a:avLst/>
          </a:prstGeom>
        </p:spPr>
      </p:pic>
      <p:pic>
        <p:nvPicPr>
          <p:cNvPr id="10" name="Immagine 9">
            <a:extLst>
              <a:ext uri="{FF2B5EF4-FFF2-40B4-BE49-F238E27FC236}">
                <a16:creationId xmlns:a16="http://schemas.microsoft.com/office/drawing/2014/main" xmlns="" id="{D48FB46F-36AB-4198-AB31-F4E0C745CF53}"/>
              </a:ext>
            </a:extLst>
          </p:cNvPr>
          <p:cNvPicPr>
            <a:picLocks noChangeAspect="1"/>
          </p:cNvPicPr>
          <p:nvPr/>
        </p:nvPicPr>
        <p:blipFill>
          <a:blip r:embed="rId5"/>
          <a:stretch>
            <a:fillRect/>
          </a:stretch>
        </p:blipFill>
        <p:spPr>
          <a:xfrm>
            <a:off x="9480377" y="153108"/>
            <a:ext cx="980177" cy="980177"/>
          </a:xfrm>
          <a:prstGeom prst="rect">
            <a:avLst/>
          </a:prstGeom>
        </p:spPr>
      </p:pic>
      <p:sp>
        <p:nvSpPr>
          <p:cNvPr id="2" name="Rettangolo 1">
            <a:extLst>
              <a:ext uri="{FF2B5EF4-FFF2-40B4-BE49-F238E27FC236}">
                <a16:creationId xmlns:a16="http://schemas.microsoft.com/office/drawing/2014/main" xmlns="" id="{E8739E15-E9FB-4DF9-896E-F25D7F9C2A8E}"/>
              </a:ext>
            </a:extLst>
          </p:cNvPr>
          <p:cNvSpPr/>
          <p:nvPr/>
        </p:nvSpPr>
        <p:spPr>
          <a:xfrm>
            <a:off x="5623153" y="4595188"/>
            <a:ext cx="1440160" cy="3600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xmlns="" id="{907D745A-331E-4075-80CF-375A713FF57E}"/>
              </a:ext>
            </a:extLst>
          </p:cNvPr>
          <p:cNvSpPr/>
          <p:nvPr/>
        </p:nvSpPr>
        <p:spPr>
          <a:xfrm>
            <a:off x="5636081" y="5611978"/>
            <a:ext cx="1414304" cy="2198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xmlns="" id="{889CA148-6895-3E97-AB85-B3E7668BD794}"/>
              </a:ext>
            </a:extLst>
          </p:cNvPr>
          <p:cNvSpPr/>
          <p:nvPr/>
        </p:nvSpPr>
        <p:spPr>
          <a:xfrm>
            <a:off x="7828545" y="5611978"/>
            <a:ext cx="1414304" cy="2198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10372761" y="5549691"/>
            <a:ext cx="1527982" cy="307777"/>
          </a:xfrm>
          <a:prstGeom prst="rect">
            <a:avLst/>
          </a:prstGeom>
        </p:spPr>
        <p:txBody>
          <a:bodyPr wrap="none">
            <a:spAutoFit/>
          </a:bodyPr>
          <a:lstStyle/>
          <a:p>
            <a:r>
              <a:rPr lang="it-IT" sz="1400" i="1" dirty="0">
                <a:latin typeface="Arial" panose="020B0604020202020204" pitchFamily="34" charset="0"/>
                <a:cs typeface="Arial" panose="020B0604020202020204" pitchFamily="34" charset="0"/>
              </a:rPr>
              <a:t>JGH Open. 2020</a:t>
            </a:r>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203" r="48480" b="13857"/>
          <a:stretch/>
        </p:blipFill>
        <p:spPr bwMode="auto">
          <a:xfrm>
            <a:off x="9795986" y="1362075"/>
            <a:ext cx="1624684" cy="22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437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E879E6-8FFE-4154-8F2A-F7518B89B376}">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schemas.microsoft.com/office/2006/documentManagement/types"/>
    <ds:schemaRef ds:uri="http://schemas.microsoft.com/office/2006/metadata/properties"/>
    <ds:schemaRef ds:uri="71af3243-3dd4-4a8d-8c0d-dd76da1f02a5"/>
    <ds:schemaRef ds:uri="http://www.w3.org/XML/1998/namespace"/>
    <ds:schemaRef ds:uri="http://purl.org/dc/elements/1.1/"/>
  </ds:schemaRefs>
</ds:datastoreItem>
</file>

<file path=customXml/itemProps2.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341</TotalTime>
  <Words>871</Words>
  <Application>Microsoft Office PowerPoint</Application>
  <PresentationFormat>Personalizzato</PresentationFormat>
  <Paragraphs>100</Paragraphs>
  <Slides>19</Slides>
  <Notes>9</Notes>
  <HiddenSlides>0</HiddenSlides>
  <MMClips>0</MMClips>
  <ScaleCrop>false</ScaleCrop>
  <HeadingPairs>
    <vt:vector size="4" baseType="variant">
      <vt:variant>
        <vt:lpstr>Tema</vt:lpstr>
      </vt:variant>
      <vt:variant>
        <vt:i4>1</vt:i4>
      </vt:variant>
      <vt:variant>
        <vt:lpstr>Titoli diapositive</vt:lpstr>
      </vt:variant>
      <vt:variant>
        <vt:i4>19</vt:i4>
      </vt:variant>
    </vt:vector>
  </HeadingPairs>
  <TitlesOfParts>
    <vt:vector size="20" baseType="lpstr">
      <vt:lpstr>RetrospectVTI</vt:lpstr>
      <vt:lpstr>MALATTIA DA REFLUSSO GASTROESOFAGEO ED ERNIA IATALE NEL PAZIENTE CON  OBESITÀ  LA DIAGNOSI PRE-OPERATORIA</vt:lpstr>
      <vt:lpstr>Presentazione standard di PowerPoint</vt:lpstr>
      <vt:lpstr>Presentazione standard di PowerPoint</vt:lpstr>
      <vt:lpstr>Presentazione standard di PowerPoint</vt:lpstr>
      <vt:lpstr>Presentazione standard di PowerPoint</vt:lpstr>
      <vt:lpstr>Presentazione standard di PowerPoint</vt:lpstr>
      <vt:lpstr>Diagnosi di ernia iatale  vs.  stratificazione rischio MRGE</vt:lpstr>
      <vt:lpstr>Diagnosi di ernia iatale  vs.  stratificazione rischio MRGE</vt:lpstr>
      <vt:lpstr>Presentazione standard di PowerPoint</vt:lpstr>
      <vt:lpstr>Presentazione standard di PowerPoint</vt:lpstr>
      <vt:lpstr>Presentazione standard di PowerPoint</vt:lpstr>
      <vt:lpstr>High Resolution Manometry and 24h pH impedance monitoring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Test</cp:lastModifiedBy>
  <cp:revision>36</cp:revision>
  <dcterms:created xsi:type="dcterms:W3CDTF">2022-02-27T17:36:31Z</dcterms:created>
  <dcterms:modified xsi:type="dcterms:W3CDTF">2025-10-27T17:15:45Z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